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74" r:id="rId3"/>
    <p:sldId id="257" r:id="rId4"/>
    <p:sldId id="258" r:id="rId5"/>
    <p:sldId id="263" r:id="rId6"/>
    <p:sldId id="264" r:id="rId7"/>
    <p:sldId id="262" r:id="rId8"/>
    <p:sldId id="267" r:id="rId9"/>
    <p:sldId id="269" r:id="rId10"/>
    <p:sldId id="270"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83182"/>
  </p:normalViewPr>
  <p:slideViewPr>
    <p:cSldViewPr snapToGrid="0" snapToObjects="1">
      <p:cViewPr varScale="1">
        <p:scale>
          <a:sx n="106" d="100"/>
          <a:sy n="106" d="100"/>
        </p:scale>
        <p:origin x="8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96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thanks for joining. I'm Scott Geller, and I host MAXCON under the Liquid Enterprise brand. If you're running Maximo today, or you're curious about where Maximo and Maximo Real Estate and Facilities are headed, this hour is for you. Today is a preview of the Maximo sessions on the MAXCON agenda and the people delivering them. MAXCON sails April 5 through 9, 2027, aboard Utopia of the Seas, from Port Canaveral to the Bahamas.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I'm joined remotely by an esteemed panel of presenters and team members who have been working tirelessly to make this event a success.  I'd like to introduce you to Lisa Stuckless from IBM, John Connell from JFC &amp; Associates, Anne Antonelli from Technology Training &amp; Consulting, Chris </a:t>
            </a:r>
            <a:r>
              <a:rPr lang="en-US" dirty="0" err="1"/>
              <a:t>Framel</a:t>
            </a:r>
            <a:r>
              <a:rPr lang="en-US" dirty="0"/>
              <a:t> from </a:t>
            </a:r>
            <a:r>
              <a:rPr lang="en-US" dirty="0" err="1"/>
              <a:t>Snowheights</a:t>
            </a:r>
            <a:r>
              <a:rPr lang="en-US" dirty="0"/>
              <a:t> Consulting, Karson Wynne from EAM Specialists and last, but certainly not least, Julie </a:t>
            </a:r>
            <a:r>
              <a:rPr lang="en-US" dirty="0" err="1"/>
              <a:t>Rampello</a:t>
            </a:r>
            <a:r>
              <a:rPr lang="en-US" dirty="0"/>
              <a:t> from MAX Content Solutions.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housekeeping notes before we start. First, questions are welcome throughout. Drop them in Q&amp;A. It's monitored, and we'll answer them toward the end of our session. Second, if you haven’t yet, I encourage you to visit our site, </a:t>
            </a:r>
            <a:r>
              <a:rPr lang="en-US" dirty="0" err="1"/>
              <a:t>liquidenterprise.com</a:t>
            </a:r>
            <a:r>
              <a:rPr lang="en-US" dirty="0"/>
              <a:t>/</a:t>
            </a:r>
            <a:r>
              <a:rPr lang="en-US" dirty="0" err="1"/>
              <a:t>maxcon</a:t>
            </a:r>
            <a:r>
              <a:rPr lang="en-US" dirty="0"/>
              <a:t>.  It contains a lot of  information, everything from pricing, registration and blocks of hotel rooms to session information live on the MAXCON website.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MAXCON is the union of the things I enjoy most about what I do.  Work: I get to work with some of the best companies and organizations in the world.  I get to understand the business behind the companies and some of the unique challenges that they’re facing.  I get to work with teams to come up with solutions, sometimes these are not technical, but rather process related solutions.  Also, those who know me, know that I love to cook and entertain (and that, unfortunately, also means I love to eat).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brings us to the ship. Putting this event on a cruise ship gives us the perfect mix of work, food and entertainment, and all of it is included in the price of your registration. The days look like a conference: breakout sessions, with lunch and some "me time" built in. The evenings look like a night out: dinner and entertainment across multiple venues. And in between, there's plenty of time to catch up on work and take those can't-miss meetings.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detailed view of a day at MAXCON™ looks like this. AM sessions run from (approximately) 8:00 AM – (approximately) Noon.  We open the day in the main theater with our general session.  General sessions may be a roadmap on one-day and an ask the experts on another. Mid-day is that built-in "me time," from noon to 3:00.  Grab lunch, take a few meetings, go to the gym, relax by the pool, take. a walk on or off the ship or go back and relax in your cabin. All aboard is at 3:00, and the afternoon breakouts run from 3:30 to 5:30. Choose to enjoy dinner and networking with other attendees or go off on your own.  Your evening is yours to enjoy and you can do it without the need for an expense report.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MAXCON, sponsors teach. They're there to provide valuable insight, and they get to show off their solutions in sessions, not from behind a booth.</a:t>
            </a:r>
          </a:p>
          <a:p>
            <a:r>
              <a:rPr lang="en-US" dirty="0"/>
              <a:t>It’s our goal to create a more intimate event, focused on longer, deep-dive sessions and hands-on training rather than :30 minute pitch decks. </a:t>
            </a:r>
          </a:p>
          <a:p>
            <a:r>
              <a:rPr lang="en-US" dirty="0"/>
              <a:t>For those attendees who want to be less hands-on and are more strategy-focused, we have sessions for you as well.</a:t>
            </a:r>
          </a:p>
          <a:p>
            <a:r>
              <a:rPr lang="en-US" dirty="0"/>
              <a:t>Regardless of your role, we’ve built a balanced, memorable and enjoyable experience that you'll look forward to year over year.</a:t>
            </a:r>
          </a:p>
          <a:p>
            <a:endParaRPr lang="en-US" dirty="0"/>
          </a:p>
          <a:p>
            <a:r>
              <a:rPr lang="en-US" dirty="0"/>
              <a:t>And now I’d like to turn this over to John Connell.  John..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part your manager is going to ask about. One invoice covers registration, your cabin, meals, Wi-Fi, the sessions, and gratuities. It's a fixed cost with no overruns. Line it up against a typical conference. Registration there runs $1,800 to $2,700. Then $1,400 to $1,500 for the hotel, plus meals and evening events on top. MAXCON is $3,750, plus one night of hotel near the port. Call it $4,000., against $4,500 for comparable conferences, both excluding airfare. And if you're bringing a team, five or more, registration drops down to $3,400 each. That's $350 less per person. </a:t>
            </a:r>
            <a:r>
              <a:rPr lang="en-US" b="1" dirty="0">
                <a:solidFill>
                  <a:srgbClr val="FF0000"/>
                </a:solidFill>
              </a:rPr>
              <a:t>if you have 2026 training budget you haven't used, this is a great place for it.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now, you've heard from a few of our experts, we've shown you that pricing is less than other conferences and You can leverage that use-it or lose-it 2026 training budget thanks to our immersive hands-on training sessions for both Maximo and MREF focused organizations.  So head over to </a:t>
            </a:r>
            <a:r>
              <a:rPr lang="en-US" dirty="0" err="1"/>
              <a:t>liquidenterprise.com</a:t>
            </a:r>
            <a:r>
              <a:rPr lang="en-US" dirty="0"/>
              <a:t> slash </a:t>
            </a:r>
            <a:r>
              <a:rPr lang="en-US" dirty="0" err="1"/>
              <a:t>maxcon</a:t>
            </a:r>
            <a:r>
              <a:rPr lang="en-US" dirty="0"/>
              <a:t> and reserve your spot today. It's $3,750 per attendee, or $3,400 per seat for teams of five or more. Companion Registration is $700 and includes a shared ocean-view balcony cabin with the conference attendee, meals, entertainment, high-speed internet and a non-</a:t>
            </a:r>
            <a:r>
              <a:rPr lang="en-US" dirty="0" err="1"/>
              <a:t>alcholic</a:t>
            </a:r>
            <a:r>
              <a:rPr lang="en-US" dirty="0"/>
              <a:t> beverage package.  Registration closes soon, on  December 18th. If MAXCON is on your radar (and it should be), don't wait to lock it in. and don't hesitate to reach out to me or my team directly , if you'd like help making the case to your manager or if you have any questions.  I can be reached at </a:t>
            </a:r>
            <a:r>
              <a:rPr lang="en-US" dirty="0" err="1"/>
              <a:t>maxcon@liquidenterprise.com</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open it up. What questions can I answer?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1A2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8255000" cy="762000"/>
          </a:xfrm>
          <a:prstGeom prst="rect">
            <a:avLst/>
          </a:prstGeom>
          <a:noFill/>
          <a:ln/>
        </p:spPr>
        <p:txBody>
          <a:bodyPr wrap="square" lIns="0" tIns="0" rIns="0" bIns="0" rtlCol="0" anchor="t"/>
          <a:lstStyle>
            <a:lvl1pPr marL="0" indent="0" algn="l">
              <a:lnSpc>
                <a:spcPct val="115000"/>
              </a:lnSpc>
              <a:buNone/>
              <a:defRPr lang="en-US" sz="3200" dirty="0">
                <a:solidFill>
                  <a:srgbClr val="F4F7FB"/>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346920"/>
            <a:ext cx="10566400" cy="3698280"/>
          </a:xfrm>
          <a:prstGeom prst="rect">
            <a:avLst/>
          </a:prstGeom>
          <a:noFill/>
          <a:ln/>
        </p:spPr>
        <p:txBody>
          <a:bodyPr wrap="square" lIns="0" tIns="0" rIns="0" bIns="0" rtlCol="0" anchor="t"/>
          <a:lstStyle>
            <a:lvl1pPr marL="0" indent="0" algn="l">
              <a:lnSpc>
                <a:spcPct val="140000"/>
              </a:lnSpc>
              <a:buNone/>
              <a:defRPr lang="en-US" sz="1600" dirty="0">
                <a:solidFill>
                  <a:srgbClr val="F4F7FB"/>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1A2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8255000" cy="762000"/>
          </a:xfrm>
          <a:prstGeom prst="rect">
            <a:avLst/>
          </a:prstGeom>
          <a:noFill/>
          <a:ln/>
        </p:spPr>
        <p:txBody>
          <a:bodyPr wrap="square" lIns="0" tIns="0" rIns="0" bIns="0" rtlCol="0" anchor="t"/>
          <a:lstStyle>
            <a:lvl1pPr marL="0" indent="0" algn="l">
              <a:lnSpc>
                <a:spcPct val="115000"/>
              </a:lnSpc>
              <a:buNone/>
              <a:defRPr lang="en-US" sz="3200" dirty="0">
                <a:solidFill>
                  <a:srgbClr val="F4F7FB"/>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346920"/>
            <a:ext cx="10566400" cy="3698280"/>
          </a:xfrm>
          <a:prstGeom prst="rect">
            <a:avLst/>
          </a:prstGeom>
          <a:noFill/>
          <a:ln/>
        </p:spPr>
        <p:txBody>
          <a:bodyPr wrap="square" lIns="0" tIns="0" rIns="0" bIns="0" rtlCol="0" anchor="t"/>
          <a:lstStyle>
            <a:lvl1pPr marL="0" indent="0" algn="l">
              <a:lnSpc>
                <a:spcPct val="140000"/>
              </a:lnSpc>
              <a:buNone/>
              <a:defRPr lang="en-US" sz="1600" dirty="0">
                <a:solidFill>
                  <a:srgbClr val="F4F7FB"/>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liquidenterprise.com/maxcon"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A2B"/>
        </a:solidFill>
        <a:effectLst/>
      </p:bgPr>
    </p:bg>
    <p:spTree>
      <p:nvGrpSpPr>
        <p:cNvPr id="1" name=""/>
        <p:cNvGrpSpPr/>
        <p:nvPr/>
      </p:nvGrpSpPr>
      <p:grpSpPr>
        <a:xfrm>
          <a:off x="0" y="0"/>
          <a:ext cx="0" cy="0"/>
          <a:chOff x="0" y="0"/>
          <a:chExt cx="0" cy="0"/>
        </a:xfrm>
      </p:grpSpPr>
      <p:pic>
        <p:nvPicPr>
          <p:cNvPr id="2" name="Image 0" descr="Utopia of the Seas seen from above at dusk, lights on across the top deck"/>
          <p:cNvPicPr>
            <a:picLocks noChangeAspect="1"/>
          </p:cNvPicPr>
          <p:nvPr/>
        </p:nvPicPr>
        <p:blipFill>
          <a:blip r:embed="rId3"/>
          <a:srcRect t="7780" b="7780"/>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0B1A2B">
                  <a:alpha val="94000"/>
                </a:srgbClr>
              </a:gs>
              <a:gs pos="42000">
                <a:srgbClr val="0B1A2B">
                  <a:alpha val="78000"/>
                </a:srgbClr>
              </a:gs>
              <a:gs pos="100000">
                <a:srgbClr val="0B1A2B">
                  <a:alpha val="18000"/>
                </a:srgbClr>
              </a:gs>
            </a:gsLst>
            <a:lin ang="0" scaled="0"/>
          </a:gradFill>
          <a:ln/>
        </p:spPr>
        <p:txBody>
          <a:bodyPr/>
          <a:lstStyle/>
          <a:p>
            <a:endParaRPr lang="en-US"/>
          </a:p>
        </p:txBody>
      </p:sp>
      <p:sp>
        <p:nvSpPr>
          <p:cNvPr id="4" name="Text 1"/>
          <p:cNvSpPr/>
          <p:nvPr/>
        </p:nvSpPr>
        <p:spPr>
          <a:xfrm>
            <a:off x="812800" y="338464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F6A00"/>
                </a:solidFill>
                <a:latin typeface="IBM Plex Sans" pitchFamily="34" charset="0"/>
                <a:ea typeface="IBM Plex Sans" pitchFamily="34" charset="-122"/>
                <a:cs typeface="IBM Plex Sans" pitchFamily="34" charset="-120"/>
              </a:rPr>
              <a:t>HOSTED BY LIQUID ENTERPRISE</a:t>
            </a:r>
            <a:endParaRPr lang="en-US" sz="1200" dirty="0"/>
          </a:p>
        </p:txBody>
      </p:sp>
      <p:pic>
        <p:nvPicPr>
          <p:cNvPr id="5" name="Image 1" descr="MAXCON"/>
          <p:cNvPicPr>
            <a:picLocks noChangeAspect="1"/>
          </p:cNvPicPr>
          <p:nvPr/>
        </p:nvPicPr>
        <p:blipFill>
          <a:blip r:embed="rId4"/>
          <a:srcRect l="-77" r="-77"/>
          <a:stretch/>
        </p:blipFill>
        <p:spPr>
          <a:xfrm>
            <a:off x="812800" y="3801170"/>
            <a:ext cx="5588000" cy="1085850"/>
          </a:xfrm>
          <a:prstGeom prst="rect">
            <a:avLst/>
          </a:prstGeom>
        </p:spPr>
      </p:pic>
      <p:sp>
        <p:nvSpPr>
          <p:cNvPr id="6" name="Text 2"/>
          <p:cNvSpPr>
            <a:spLocks noGrp="1"/>
          </p:cNvSpPr>
          <p:nvPr>
            <p:ph type="title"/>
          </p:nvPr>
        </p:nvSpPr>
        <p:spPr>
          <a:xfrm>
            <a:off x="812800" y="5090220"/>
            <a:ext cx="7194550" cy="52829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4F7FB"/>
                </a:solidFill>
                <a:latin typeface="Source Serif 4" pitchFamily="18" charset="0"/>
                <a:ea typeface="Source Serif 4" pitchFamily="18" charset="-122"/>
                <a:cs typeface="Source Serif 4" pitchFamily="18" charset="-120"/>
              </a:rPr>
              <a:t>Maximo Sessions Preview</a:t>
            </a:r>
            <a:endParaRPr lang="en-US" sz="3600" dirty="0"/>
          </a:p>
        </p:txBody>
      </p:sp>
      <p:sp>
        <p:nvSpPr>
          <p:cNvPr id="7" name="Text 3"/>
          <p:cNvSpPr/>
          <p:nvPr/>
        </p:nvSpPr>
        <p:spPr>
          <a:xfrm>
            <a:off x="812800" y="5796310"/>
            <a:ext cx="719455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April 5–9, 2027 · Utopia of the Seas · Port Canaveral to the Bahamas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1">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3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0B1A2B"/>
                </a:solidFill>
                <a:latin typeface="Source Serif 4" pitchFamily="18" charset="0"/>
                <a:ea typeface="Source Serif 4" pitchFamily="18" charset="-122"/>
                <a:cs typeface="Source Serif 4" pitchFamily="18" charset="-120"/>
              </a:rPr>
              <a:t>Meet the presenters</a:t>
            </a:r>
            <a:endParaRPr lang="en-US" sz="3200" dirty="0"/>
          </a:p>
        </p:txBody>
      </p:sp>
      <p:sp>
        <p:nvSpPr>
          <p:cNvPr id="3" name="Shape 1"/>
          <p:cNvSpPr/>
          <p:nvPr/>
        </p:nvSpPr>
        <p:spPr>
          <a:xfrm>
            <a:off x="812800" y="13716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pic>
        <p:nvPicPr>
          <p:cNvPr id="4" name="Image 0" descr="Headshot of Lisa Stuckless"/>
          <p:cNvPicPr>
            <a:picLocks noChangeAspect="1"/>
          </p:cNvPicPr>
          <p:nvPr/>
        </p:nvPicPr>
        <p:blipFill>
          <a:blip r:embed="rId3"/>
          <a:srcRect/>
          <a:stretch/>
        </p:blipFill>
        <p:spPr>
          <a:xfrm>
            <a:off x="2116667" y="1511300"/>
            <a:ext cx="711200" cy="711200"/>
          </a:xfrm>
          <a:prstGeom prst="ellipse">
            <a:avLst/>
          </a:prstGeom>
        </p:spPr>
      </p:pic>
      <p:sp>
        <p:nvSpPr>
          <p:cNvPr id="5" name="Shape 2"/>
          <p:cNvSpPr/>
          <p:nvPr/>
        </p:nvSpPr>
        <p:spPr>
          <a:xfrm>
            <a:off x="2103967" y="1498600"/>
            <a:ext cx="736600" cy="736600"/>
          </a:xfrm>
          <a:prstGeom prst="ellipse">
            <a:avLst/>
          </a:prstGeom>
          <a:noFill/>
          <a:ln w="25400">
            <a:solidFill>
              <a:srgbClr val="FF6A00"/>
            </a:solidFill>
            <a:prstDash val="solid"/>
          </a:ln>
        </p:spPr>
        <p:txBody>
          <a:bodyPr/>
          <a:lstStyle/>
          <a:p>
            <a:endParaRPr lang="en-US"/>
          </a:p>
        </p:txBody>
      </p:sp>
      <p:sp>
        <p:nvSpPr>
          <p:cNvPr id="6" name="Text 3"/>
          <p:cNvSpPr/>
          <p:nvPr/>
        </p:nvSpPr>
        <p:spPr>
          <a:xfrm>
            <a:off x="965200" y="23114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Lisa Stuckless</a:t>
            </a:r>
            <a:endParaRPr lang="en-US" sz="1400" dirty="0"/>
          </a:p>
        </p:txBody>
      </p:sp>
      <p:sp>
        <p:nvSpPr>
          <p:cNvPr id="7" name="Text 4"/>
          <p:cNvSpPr/>
          <p:nvPr/>
        </p:nvSpPr>
        <p:spPr>
          <a:xfrm>
            <a:off x="965200" y="2552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Principal Product Manager</a:t>
            </a:r>
            <a:endParaRPr lang="en-US" sz="1200" dirty="0"/>
          </a:p>
        </p:txBody>
      </p:sp>
      <p:sp>
        <p:nvSpPr>
          <p:cNvPr id="8" name="Text 5"/>
          <p:cNvSpPr/>
          <p:nvPr/>
        </p:nvSpPr>
        <p:spPr>
          <a:xfrm>
            <a:off x="965200" y="27813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IBM</a:t>
            </a:r>
            <a:endParaRPr lang="en-US" sz="1200" dirty="0"/>
          </a:p>
        </p:txBody>
      </p:sp>
      <p:sp>
        <p:nvSpPr>
          <p:cNvPr id="9" name="Text 6"/>
          <p:cNvSpPr/>
          <p:nvPr/>
        </p:nvSpPr>
        <p:spPr>
          <a:xfrm>
            <a:off x="965200" y="30099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Maximo Real Estate &amp; Facilities</a:t>
            </a:r>
            <a:endParaRPr lang="en-US" sz="1200" dirty="0"/>
          </a:p>
        </p:txBody>
      </p:sp>
      <p:sp>
        <p:nvSpPr>
          <p:cNvPr id="10" name="Shape 7"/>
          <p:cNvSpPr/>
          <p:nvPr/>
        </p:nvSpPr>
        <p:spPr>
          <a:xfrm>
            <a:off x="4436533" y="13716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pic>
        <p:nvPicPr>
          <p:cNvPr id="11" name="Image 1" descr="Headshot of John Connell"/>
          <p:cNvPicPr>
            <a:picLocks noChangeAspect="1"/>
          </p:cNvPicPr>
          <p:nvPr/>
        </p:nvPicPr>
        <p:blipFill>
          <a:blip r:embed="rId4"/>
          <a:srcRect/>
          <a:stretch/>
        </p:blipFill>
        <p:spPr>
          <a:xfrm>
            <a:off x="5740400" y="1511300"/>
            <a:ext cx="711200" cy="711200"/>
          </a:xfrm>
          <a:prstGeom prst="ellipse">
            <a:avLst/>
          </a:prstGeom>
        </p:spPr>
      </p:pic>
      <p:sp>
        <p:nvSpPr>
          <p:cNvPr id="12" name="Shape 8"/>
          <p:cNvSpPr/>
          <p:nvPr/>
        </p:nvSpPr>
        <p:spPr>
          <a:xfrm>
            <a:off x="5727700" y="1498600"/>
            <a:ext cx="736600" cy="736600"/>
          </a:xfrm>
          <a:prstGeom prst="ellipse">
            <a:avLst/>
          </a:prstGeom>
          <a:noFill/>
          <a:ln w="25400">
            <a:solidFill>
              <a:srgbClr val="FF6A00"/>
            </a:solidFill>
            <a:prstDash val="solid"/>
          </a:ln>
        </p:spPr>
        <p:txBody>
          <a:bodyPr/>
          <a:lstStyle/>
          <a:p>
            <a:endParaRPr lang="en-US"/>
          </a:p>
        </p:txBody>
      </p:sp>
      <p:sp>
        <p:nvSpPr>
          <p:cNvPr id="13" name="Text 9"/>
          <p:cNvSpPr/>
          <p:nvPr/>
        </p:nvSpPr>
        <p:spPr>
          <a:xfrm>
            <a:off x="4588933" y="23114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John Connell</a:t>
            </a:r>
            <a:endParaRPr lang="en-US" sz="1400" dirty="0"/>
          </a:p>
        </p:txBody>
      </p:sp>
      <p:sp>
        <p:nvSpPr>
          <p:cNvPr id="14" name="Text 10"/>
          <p:cNvSpPr/>
          <p:nvPr/>
        </p:nvSpPr>
        <p:spPr>
          <a:xfrm>
            <a:off x="4588933" y="2552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CEO</a:t>
            </a:r>
            <a:endParaRPr lang="en-US" sz="1200" dirty="0"/>
          </a:p>
        </p:txBody>
      </p:sp>
      <p:sp>
        <p:nvSpPr>
          <p:cNvPr id="15" name="Text 11"/>
          <p:cNvSpPr/>
          <p:nvPr/>
        </p:nvSpPr>
        <p:spPr>
          <a:xfrm>
            <a:off x="4588933" y="27813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JFC &amp; Associates</a:t>
            </a:r>
            <a:endParaRPr lang="en-US" sz="1200" dirty="0"/>
          </a:p>
        </p:txBody>
      </p:sp>
      <p:sp>
        <p:nvSpPr>
          <p:cNvPr id="16" name="Text 12"/>
          <p:cNvSpPr/>
          <p:nvPr/>
        </p:nvSpPr>
        <p:spPr>
          <a:xfrm>
            <a:off x="4588933" y="30099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Digital twins and asset infrastructure SME</a:t>
            </a:r>
            <a:endParaRPr lang="en-US" sz="1200" dirty="0"/>
          </a:p>
        </p:txBody>
      </p:sp>
      <p:sp>
        <p:nvSpPr>
          <p:cNvPr id="17" name="Shape 13"/>
          <p:cNvSpPr/>
          <p:nvPr/>
        </p:nvSpPr>
        <p:spPr>
          <a:xfrm>
            <a:off x="8060267" y="13716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pic>
        <p:nvPicPr>
          <p:cNvPr id="18" name="Image 2" descr="Headshot of Anne Antonelli"/>
          <p:cNvPicPr>
            <a:picLocks noChangeAspect="1"/>
          </p:cNvPicPr>
          <p:nvPr/>
        </p:nvPicPr>
        <p:blipFill>
          <a:blip r:embed="rId5"/>
          <a:srcRect/>
          <a:stretch/>
        </p:blipFill>
        <p:spPr>
          <a:xfrm>
            <a:off x="9364133" y="1511300"/>
            <a:ext cx="711200" cy="711200"/>
          </a:xfrm>
          <a:prstGeom prst="ellipse">
            <a:avLst/>
          </a:prstGeom>
        </p:spPr>
      </p:pic>
      <p:sp>
        <p:nvSpPr>
          <p:cNvPr id="19" name="Shape 14"/>
          <p:cNvSpPr/>
          <p:nvPr/>
        </p:nvSpPr>
        <p:spPr>
          <a:xfrm>
            <a:off x="9351433" y="1498600"/>
            <a:ext cx="736600" cy="736600"/>
          </a:xfrm>
          <a:prstGeom prst="ellipse">
            <a:avLst/>
          </a:prstGeom>
          <a:noFill/>
          <a:ln w="25400">
            <a:solidFill>
              <a:srgbClr val="FF6A00"/>
            </a:solidFill>
            <a:prstDash val="solid"/>
          </a:ln>
        </p:spPr>
        <p:txBody>
          <a:bodyPr/>
          <a:lstStyle/>
          <a:p>
            <a:endParaRPr lang="en-US"/>
          </a:p>
        </p:txBody>
      </p:sp>
      <p:sp>
        <p:nvSpPr>
          <p:cNvPr id="20" name="Text 15"/>
          <p:cNvSpPr/>
          <p:nvPr/>
        </p:nvSpPr>
        <p:spPr>
          <a:xfrm>
            <a:off x="8212667" y="23114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Anne Antonelli</a:t>
            </a:r>
            <a:endParaRPr lang="en-US" sz="1400" dirty="0"/>
          </a:p>
        </p:txBody>
      </p:sp>
      <p:sp>
        <p:nvSpPr>
          <p:cNvPr id="21" name="Text 16"/>
          <p:cNvSpPr/>
          <p:nvPr/>
        </p:nvSpPr>
        <p:spPr>
          <a:xfrm>
            <a:off x="8212667" y="2552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Founder</a:t>
            </a:r>
            <a:endParaRPr lang="en-US" sz="1200" dirty="0"/>
          </a:p>
        </p:txBody>
      </p:sp>
      <p:sp>
        <p:nvSpPr>
          <p:cNvPr id="22" name="Text 17"/>
          <p:cNvSpPr/>
          <p:nvPr/>
        </p:nvSpPr>
        <p:spPr>
          <a:xfrm>
            <a:off x="8212667" y="27813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Technology Training &amp; Consulting</a:t>
            </a:r>
            <a:endParaRPr lang="en-US" sz="1200" dirty="0"/>
          </a:p>
        </p:txBody>
      </p:sp>
      <p:sp>
        <p:nvSpPr>
          <p:cNvPr id="23" name="Text 18"/>
          <p:cNvSpPr/>
          <p:nvPr/>
        </p:nvSpPr>
        <p:spPr>
          <a:xfrm>
            <a:off x="8212667" y="30099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25+ years; 2025 Maven User Choice Award</a:t>
            </a:r>
            <a:endParaRPr lang="en-US" sz="1200" dirty="0"/>
          </a:p>
        </p:txBody>
      </p:sp>
      <p:sp>
        <p:nvSpPr>
          <p:cNvPr id="24" name="Shape 19"/>
          <p:cNvSpPr/>
          <p:nvPr/>
        </p:nvSpPr>
        <p:spPr>
          <a:xfrm>
            <a:off x="812800" y="38100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pic>
        <p:nvPicPr>
          <p:cNvPr id="25" name="Image 3" descr="Headshot of Chris Framel"/>
          <p:cNvPicPr>
            <a:picLocks noChangeAspect="1"/>
          </p:cNvPicPr>
          <p:nvPr/>
        </p:nvPicPr>
        <p:blipFill>
          <a:blip r:embed="rId6"/>
          <a:srcRect/>
          <a:stretch/>
        </p:blipFill>
        <p:spPr>
          <a:xfrm>
            <a:off x="2116667" y="3949700"/>
            <a:ext cx="711200" cy="711200"/>
          </a:xfrm>
          <a:prstGeom prst="ellipse">
            <a:avLst/>
          </a:prstGeom>
        </p:spPr>
      </p:pic>
      <p:sp>
        <p:nvSpPr>
          <p:cNvPr id="26" name="Shape 20"/>
          <p:cNvSpPr/>
          <p:nvPr/>
        </p:nvSpPr>
        <p:spPr>
          <a:xfrm>
            <a:off x="2103967" y="3937000"/>
            <a:ext cx="736600" cy="736600"/>
          </a:xfrm>
          <a:prstGeom prst="ellipse">
            <a:avLst/>
          </a:prstGeom>
          <a:noFill/>
          <a:ln w="25400">
            <a:solidFill>
              <a:srgbClr val="FF6A00"/>
            </a:solidFill>
            <a:prstDash val="solid"/>
          </a:ln>
        </p:spPr>
        <p:txBody>
          <a:bodyPr/>
          <a:lstStyle/>
          <a:p>
            <a:endParaRPr lang="en-US"/>
          </a:p>
        </p:txBody>
      </p:sp>
      <p:sp>
        <p:nvSpPr>
          <p:cNvPr id="27" name="Text 21"/>
          <p:cNvSpPr/>
          <p:nvPr/>
        </p:nvSpPr>
        <p:spPr>
          <a:xfrm>
            <a:off x="965200" y="47498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Chris Framel</a:t>
            </a:r>
            <a:endParaRPr lang="en-US" sz="1400" dirty="0"/>
          </a:p>
        </p:txBody>
      </p:sp>
      <p:sp>
        <p:nvSpPr>
          <p:cNvPr id="28" name="Text 22"/>
          <p:cNvSpPr/>
          <p:nvPr/>
        </p:nvSpPr>
        <p:spPr>
          <a:xfrm>
            <a:off x="965200" y="49911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Founder and CEO</a:t>
            </a:r>
            <a:endParaRPr lang="en-US" sz="1200" dirty="0"/>
          </a:p>
        </p:txBody>
      </p:sp>
      <p:sp>
        <p:nvSpPr>
          <p:cNvPr id="29" name="Text 23"/>
          <p:cNvSpPr/>
          <p:nvPr/>
        </p:nvSpPr>
        <p:spPr>
          <a:xfrm>
            <a:off x="965200" y="5219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Snowheights Consulting</a:t>
            </a:r>
            <a:endParaRPr lang="en-US" sz="1200" dirty="0"/>
          </a:p>
        </p:txBody>
      </p:sp>
      <p:sp>
        <p:nvSpPr>
          <p:cNvPr id="30" name="Text 24"/>
          <p:cNvSpPr/>
          <p:nvPr/>
        </p:nvSpPr>
        <p:spPr>
          <a:xfrm>
            <a:off x="965200" y="54483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BI &amp; Analytics SME</a:t>
            </a:r>
            <a:endParaRPr lang="en-US" sz="1200" dirty="0"/>
          </a:p>
        </p:txBody>
      </p:sp>
      <p:sp>
        <p:nvSpPr>
          <p:cNvPr id="31" name="Shape 25"/>
          <p:cNvSpPr/>
          <p:nvPr/>
        </p:nvSpPr>
        <p:spPr>
          <a:xfrm>
            <a:off x="4436533" y="38100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pic>
        <p:nvPicPr>
          <p:cNvPr id="32" name="Image 4" descr="Headshot of Karson Wynne"/>
          <p:cNvPicPr>
            <a:picLocks noChangeAspect="1"/>
          </p:cNvPicPr>
          <p:nvPr/>
        </p:nvPicPr>
        <p:blipFill>
          <a:blip r:embed="rId7"/>
          <a:srcRect/>
          <a:stretch/>
        </p:blipFill>
        <p:spPr>
          <a:xfrm>
            <a:off x="5740400" y="3949700"/>
            <a:ext cx="711200" cy="711200"/>
          </a:xfrm>
          <a:prstGeom prst="ellipse">
            <a:avLst/>
          </a:prstGeom>
        </p:spPr>
      </p:pic>
      <p:sp>
        <p:nvSpPr>
          <p:cNvPr id="33" name="Shape 26"/>
          <p:cNvSpPr/>
          <p:nvPr/>
        </p:nvSpPr>
        <p:spPr>
          <a:xfrm>
            <a:off x="5727700" y="3937000"/>
            <a:ext cx="736600" cy="736600"/>
          </a:xfrm>
          <a:prstGeom prst="ellipse">
            <a:avLst/>
          </a:prstGeom>
          <a:noFill/>
          <a:ln w="25400">
            <a:solidFill>
              <a:srgbClr val="FF6A00"/>
            </a:solidFill>
            <a:prstDash val="solid"/>
          </a:ln>
        </p:spPr>
        <p:txBody>
          <a:bodyPr/>
          <a:lstStyle/>
          <a:p>
            <a:endParaRPr lang="en-US"/>
          </a:p>
        </p:txBody>
      </p:sp>
      <p:sp>
        <p:nvSpPr>
          <p:cNvPr id="34" name="Text 27"/>
          <p:cNvSpPr/>
          <p:nvPr/>
        </p:nvSpPr>
        <p:spPr>
          <a:xfrm>
            <a:off x="4588933" y="47498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Karson Wynne</a:t>
            </a:r>
            <a:endParaRPr lang="en-US" sz="1400" dirty="0"/>
          </a:p>
        </p:txBody>
      </p:sp>
      <p:sp>
        <p:nvSpPr>
          <p:cNvPr id="35" name="Text 28"/>
          <p:cNvSpPr/>
          <p:nvPr/>
        </p:nvSpPr>
        <p:spPr>
          <a:xfrm>
            <a:off x="4588933" y="49911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CEO</a:t>
            </a:r>
            <a:endParaRPr lang="en-US" sz="1200" dirty="0"/>
          </a:p>
        </p:txBody>
      </p:sp>
      <p:sp>
        <p:nvSpPr>
          <p:cNvPr id="36" name="Text 29"/>
          <p:cNvSpPr/>
          <p:nvPr/>
        </p:nvSpPr>
        <p:spPr>
          <a:xfrm>
            <a:off x="4588933" y="5219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EAM Specialists</a:t>
            </a:r>
            <a:endParaRPr lang="en-US" sz="1200" dirty="0"/>
          </a:p>
        </p:txBody>
      </p:sp>
      <p:sp>
        <p:nvSpPr>
          <p:cNvPr id="37" name="Text 30"/>
          <p:cNvSpPr/>
          <p:nvPr/>
        </p:nvSpPr>
        <p:spPr>
          <a:xfrm>
            <a:off x="4588933" y="54483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IBM Champion; former GSA Region 8 Maximo Program Manager</a:t>
            </a:r>
            <a:endParaRPr lang="en-US" sz="1200" dirty="0"/>
          </a:p>
        </p:txBody>
      </p:sp>
      <p:sp>
        <p:nvSpPr>
          <p:cNvPr id="38" name="Text 31"/>
          <p:cNvSpPr/>
          <p:nvPr/>
        </p:nvSpPr>
        <p:spPr>
          <a:xfrm>
            <a:off x="812800" y="6238280"/>
            <a:ext cx="39074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C80"/>
                </a:solidFill>
                <a:latin typeface="IBM Plex Sans" pitchFamily="34" charset="0"/>
                <a:ea typeface="IBM Plex Sans" pitchFamily="34" charset="-122"/>
                <a:cs typeface="IBM Plex Sans" pitchFamily="34" charset="-120"/>
              </a:rPr>
              <a:t>MAXCON™ 2027 · liquidenterprise.com/maxcon</a:t>
            </a:r>
            <a:endParaRPr lang="en-US" sz="1200" dirty="0"/>
          </a:p>
        </p:txBody>
      </p:sp>
      <p:sp>
        <p:nvSpPr>
          <p:cNvPr id="40" name="Shape 25">
            <a:extLst>
              <a:ext uri="{FF2B5EF4-FFF2-40B4-BE49-F238E27FC236}">
                <a16:creationId xmlns:a16="http://schemas.microsoft.com/office/drawing/2014/main" id="{D2064972-BCC4-462A-C50B-DCB2786D23FA}"/>
              </a:ext>
            </a:extLst>
          </p:cNvPr>
          <p:cNvSpPr/>
          <p:nvPr/>
        </p:nvSpPr>
        <p:spPr>
          <a:xfrm>
            <a:off x="8060267" y="3810000"/>
            <a:ext cx="3318933" cy="2184400"/>
          </a:xfrm>
          <a:prstGeom prst="roundRect">
            <a:avLst>
              <a:gd name="adj" fmla="val 6175"/>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sp>
        <p:nvSpPr>
          <p:cNvPr id="42" name="Text 27">
            <a:extLst>
              <a:ext uri="{FF2B5EF4-FFF2-40B4-BE49-F238E27FC236}">
                <a16:creationId xmlns:a16="http://schemas.microsoft.com/office/drawing/2014/main" id="{F24396E5-2845-F1A0-A9D4-983C9DB7E4A1}"/>
              </a:ext>
            </a:extLst>
          </p:cNvPr>
          <p:cNvSpPr/>
          <p:nvPr/>
        </p:nvSpPr>
        <p:spPr>
          <a:xfrm>
            <a:off x="8212667" y="4749800"/>
            <a:ext cx="3014133" cy="241300"/>
          </a:xfrm>
          <a:prstGeom prst="rect">
            <a:avLst/>
          </a:prstGeom>
          <a:noFill/>
          <a:ln/>
        </p:spPr>
        <p:txBody>
          <a:bodyPr wrap="square" lIns="0" tIns="0" rIns="0" bIns="0" rtlCol="0" anchor="t">
            <a:normAutofit/>
          </a:bodyPr>
          <a:lstStyle/>
          <a:p>
            <a:pPr marL="0" indent="0" algn="ctr">
              <a:lnSpc>
                <a:spcPts val="1680"/>
              </a:lnSpc>
              <a:buNone/>
            </a:pPr>
            <a:r>
              <a:rPr lang="en-US" sz="1400" b="1" dirty="0">
                <a:solidFill>
                  <a:srgbClr val="0B1A2B"/>
                </a:solidFill>
                <a:latin typeface="IBM Plex Sans" pitchFamily="34" charset="0"/>
                <a:ea typeface="IBM Plex Sans" pitchFamily="34" charset="-122"/>
                <a:cs typeface="IBM Plex Sans" pitchFamily="34" charset="-120"/>
              </a:rPr>
              <a:t>Julie </a:t>
            </a:r>
            <a:r>
              <a:rPr lang="en-US" sz="1400" b="1" dirty="0" err="1">
                <a:solidFill>
                  <a:srgbClr val="0B1A2B"/>
                </a:solidFill>
                <a:latin typeface="IBM Plex Sans" pitchFamily="34" charset="0"/>
                <a:ea typeface="IBM Plex Sans" pitchFamily="34" charset="-122"/>
                <a:cs typeface="IBM Plex Sans" pitchFamily="34" charset="-120"/>
              </a:rPr>
              <a:t>Rampello</a:t>
            </a:r>
            <a:endParaRPr lang="en-US" sz="1400" dirty="0"/>
          </a:p>
        </p:txBody>
      </p:sp>
      <p:sp>
        <p:nvSpPr>
          <p:cNvPr id="43" name="Text 28">
            <a:extLst>
              <a:ext uri="{FF2B5EF4-FFF2-40B4-BE49-F238E27FC236}">
                <a16:creationId xmlns:a16="http://schemas.microsoft.com/office/drawing/2014/main" id="{D13D9D12-D3DB-EC5A-9955-23DA7DA5F1B0}"/>
              </a:ext>
            </a:extLst>
          </p:cNvPr>
          <p:cNvSpPr/>
          <p:nvPr/>
        </p:nvSpPr>
        <p:spPr>
          <a:xfrm>
            <a:off x="8212667" y="49911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B84700"/>
                </a:solidFill>
                <a:latin typeface="IBM Plex Sans" pitchFamily="34" charset="0"/>
                <a:ea typeface="IBM Plex Sans" pitchFamily="34" charset="-122"/>
                <a:cs typeface="IBM Plex Sans" pitchFamily="34" charset="-120"/>
              </a:rPr>
              <a:t>Founder</a:t>
            </a:r>
            <a:endParaRPr lang="en-US" sz="1200" dirty="0"/>
          </a:p>
        </p:txBody>
      </p:sp>
      <p:sp>
        <p:nvSpPr>
          <p:cNvPr id="44" name="Text 29">
            <a:extLst>
              <a:ext uri="{FF2B5EF4-FFF2-40B4-BE49-F238E27FC236}">
                <a16:creationId xmlns:a16="http://schemas.microsoft.com/office/drawing/2014/main" id="{2C803C92-EB9C-48EB-85D9-4EE4CAB5670B}"/>
              </a:ext>
            </a:extLst>
          </p:cNvPr>
          <p:cNvSpPr/>
          <p:nvPr/>
        </p:nvSpPr>
        <p:spPr>
          <a:xfrm>
            <a:off x="8212667" y="5219700"/>
            <a:ext cx="3014133" cy="228600"/>
          </a:xfrm>
          <a:prstGeom prst="rect">
            <a:avLst/>
          </a:prstGeom>
          <a:noFill/>
          <a:ln/>
        </p:spPr>
        <p:txBody>
          <a:bodyPr wrap="square" lIns="0" tIns="0" rIns="0" bIns="0" rtlCol="0" anchor="t">
            <a:normAutofit/>
          </a:bodyPr>
          <a:lstStyle/>
          <a:p>
            <a:pPr marL="0" indent="0" algn="ctr">
              <a:lnSpc>
                <a:spcPts val="1560"/>
              </a:lnSpc>
              <a:buNone/>
            </a:pPr>
            <a:r>
              <a:rPr lang="en-US" sz="1200" b="1" dirty="0">
                <a:solidFill>
                  <a:srgbClr val="0B1A2B"/>
                </a:solidFill>
                <a:latin typeface="IBM Plex Sans" pitchFamily="34" charset="0"/>
                <a:ea typeface="IBM Plex Sans" pitchFamily="34" charset="-122"/>
                <a:cs typeface="IBM Plex Sans" pitchFamily="34" charset="-120"/>
              </a:rPr>
              <a:t>MAX Content Solutions</a:t>
            </a:r>
            <a:endParaRPr lang="en-US" sz="1200" dirty="0"/>
          </a:p>
        </p:txBody>
      </p:sp>
      <p:sp>
        <p:nvSpPr>
          <p:cNvPr id="45" name="Text 30">
            <a:extLst>
              <a:ext uri="{FF2B5EF4-FFF2-40B4-BE49-F238E27FC236}">
                <a16:creationId xmlns:a16="http://schemas.microsoft.com/office/drawing/2014/main" id="{2D57F222-45AF-2259-8588-1B06626CC4B0}"/>
              </a:ext>
            </a:extLst>
          </p:cNvPr>
          <p:cNvSpPr/>
          <p:nvPr/>
        </p:nvSpPr>
        <p:spPr>
          <a:xfrm>
            <a:off x="8212667" y="5448300"/>
            <a:ext cx="3014133" cy="419100"/>
          </a:xfrm>
          <a:prstGeom prst="rect">
            <a:avLst/>
          </a:prstGeom>
          <a:noFill/>
          <a:ln/>
        </p:spPr>
        <p:txBody>
          <a:bodyPr wrap="square" lIns="0" tIns="0" rIns="0" bIns="0" rtlCol="0" anchor="t">
            <a:normAutofit/>
          </a:bodyPr>
          <a:lstStyle/>
          <a:p>
            <a:pPr marL="0" indent="0" algn="ctr">
              <a:lnSpc>
                <a:spcPts val="1560"/>
              </a:lnSpc>
              <a:buNone/>
            </a:pPr>
            <a:r>
              <a:rPr lang="en-US" sz="1200" dirty="0">
                <a:solidFill>
                  <a:srgbClr val="5C6C80"/>
                </a:solidFill>
                <a:latin typeface="IBM Plex Sans" pitchFamily="34" charset="0"/>
                <a:ea typeface="IBM Plex Sans" pitchFamily="34" charset="-122"/>
                <a:cs typeface="IBM Plex Sans" pitchFamily="34" charset="-120"/>
              </a:rPr>
              <a:t>IBM Champion</a:t>
            </a:r>
            <a:endParaRPr lang="en-US" sz="1200" dirty="0"/>
          </a:p>
        </p:txBody>
      </p:sp>
      <p:pic>
        <p:nvPicPr>
          <p:cNvPr id="47" name="Picture 46" descr="Headshot of Julie Rampello">
            <a:extLst>
              <a:ext uri="{FF2B5EF4-FFF2-40B4-BE49-F238E27FC236}">
                <a16:creationId xmlns:a16="http://schemas.microsoft.com/office/drawing/2014/main" id="{330E76D6-464D-C0AA-7A53-CD68640551B2}"/>
              </a:ext>
            </a:extLst>
          </p:cNvPr>
          <p:cNvPicPr>
            <a:picLocks noChangeAspect="1"/>
          </p:cNvPicPr>
          <p:nvPr/>
        </p:nvPicPr>
        <p:blipFill>
          <a:blip r:embed="rId8"/>
          <a:stretch>
            <a:fillRect/>
          </a:stretch>
        </p:blipFill>
        <p:spPr>
          <a:xfrm>
            <a:off x="9364133" y="3949700"/>
            <a:ext cx="711200" cy="711200"/>
          </a:xfrm>
          <a:prstGeom prst="ellipse">
            <a:avLst/>
          </a:prstGeom>
        </p:spPr>
      </p:pic>
      <p:sp>
        <p:nvSpPr>
          <p:cNvPr id="48" name="Shape 32"/>
          <p:cNvSpPr/>
          <p:nvPr/>
        </p:nvSpPr>
        <p:spPr>
          <a:xfrm>
            <a:off x="9351433" y="3937000"/>
            <a:ext cx="736600" cy="736600"/>
          </a:xfrm>
          <a:prstGeom prst="ellipse">
            <a:avLst/>
          </a:prstGeom>
          <a:noFill/>
          <a:ln w="25400">
            <a:solidFill>
              <a:srgbClr val="FF6A00"/>
            </a:solidFill>
            <a:prstDash val="solid"/>
          </a:ln>
        </p:spPr>
        <p:txBody>
          <a:bodyPr/>
          <a:lstStyle/>
          <a:p>
            <a:endParaRPr lang="en-US"/>
          </a:p>
        </p:txBody>
      </p:sp>
    </p:spTree>
    <p:extLst>
      <p:ext uri="{BB962C8B-B14F-4D97-AF65-F5344CB8AC3E}">
        <p14:creationId xmlns:p14="http://schemas.microsoft.com/office/powerpoint/2010/main" val="4021106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4F7FB"/>
        </a:solidFill>
        <a:effectLst/>
      </p:bgPr>
    </p:bg>
    <p:spTree>
      <p:nvGrpSpPr>
        <p:cNvPr id="1" name=""/>
        <p:cNvGrpSpPr/>
        <p:nvPr/>
      </p:nvGrpSpPr>
      <p:grpSpPr>
        <a:xfrm>
          <a:off x="0" y="0"/>
          <a:ext cx="0" cy="0"/>
          <a:chOff x="0" y="0"/>
          <a:chExt cx="0" cy="0"/>
        </a:xfrm>
      </p:grpSpPr>
      <p:pic>
        <p:nvPicPr>
          <p:cNvPr id="2" name="Image 0" descr="Rows of theater seating in the ship's conference center"/>
          <p:cNvPicPr>
            <a:picLocks noChangeAspect="1"/>
          </p:cNvPicPr>
          <p:nvPr/>
        </p:nvPicPr>
        <p:blipFill>
          <a:blip r:embed="rId3"/>
          <a:srcRect l="22361" r="22361"/>
          <a:stretch/>
        </p:blipFill>
        <p:spPr>
          <a:xfrm>
            <a:off x="7112000" y="0"/>
            <a:ext cx="5080000" cy="6858000"/>
          </a:xfrm>
          <a:prstGeom prst="rect">
            <a:avLst/>
          </a:prstGeom>
        </p:spPr>
      </p:pic>
      <p:sp>
        <p:nvSpPr>
          <p:cNvPr id="3"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B84700"/>
                </a:solidFill>
                <a:latin typeface="IBM Plex Sans" pitchFamily="34" charset="0"/>
                <a:ea typeface="IBM Plex Sans" pitchFamily="34" charset="-122"/>
                <a:cs typeface="IBM Plex Sans" pitchFamily="34" charset="-120"/>
              </a:rPr>
              <a:t>HOUSEKEEPING</a:t>
            </a:r>
            <a:endParaRPr lang="en-US" sz="1200" dirty="0"/>
          </a:p>
        </p:txBody>
      </p:sp>
      <p:sp>
        <p:nvSpPr>
          <p:cNvPr id="4" name="Text 1"/>
          <p:cNvSpPr>
            <a:spLocks noGrp="1"/>
          </p:cNvSpPr>
          <p:nvPr>
            <p:ph type="title"/>
          </p:nvPr>
        </p:nvSpPr>
        <p:spPr>
          <a:xfrm>
            <a:off x="812800" y="1330920"/>
            <a:ext cx="5755640" cy="47243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0B1A2B"/>
                </a:solidFill>
                <a:latin typeface="Source Serif 4" pitchFamily="18" charset="0"/>
                <a:ea typeface="Source Serif 4" pitchFamily="18" charset="-122"/>
                <a:cs typeface="Source Serif 4" pitchFamily="18" charset="-120"/>
              </a:rPr>
              <a:t>Before we start</a:t>
            </a:r>
            <a:endParaRPr lang="en-US" sz="3200" dirty="0"/>
          </a:p>
        </p:txBody>
      </p:sp>
      <p:sp>
        <p:nvSpPr>
          <p:cNvPr id="5" name="Shape 2"/>
          <p:cNvSpPr/>
          <p:nvPr/>
        </p:nvSpPr>
        <p:spPr>
          <a:xfrm>
            <a:off x="815975" y="2085925"/>
            <a:ext cx="5581650" cy="1299121"/>
          </a:xfrm>
          <a:prstGeom prst="roundRect">
            <a:avLst>
              <a:gd name="adj" fmla="val 9531"/>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sp>
        <p:nvSpPr>
          <p:cNvPr id="6" name="Shape 3"/>
          <p:cNvSpPr/>
          <p:nvPr/>
        </p:nvSpPr>
        <p:spPr>
          <a:xfrm>
            <a:off x="1047750" y="2317700"/>
            <a:ext cx="406400" cy="406400"/>
          </a:xfrm>
          <a:prstGeom prst="roundRect">
            <a:avLst>
              <a:gd name="adj" fmla="val 50000"/>
            </a:avLst>
          </a:prstGeom>
          <a:solidFill>
            <a:srgbClr val="FF6A00"/>
          </a:solidFill>
          <a:ln/>
        </p:spPr>
        <p:txBody>
          <a:bodyPr/>
          <a:lstStyle/>
          <a:p>
            <a:endParaRPr lang="en-US"/>
          </a:p>
        </p:txBody>
      </p:sp>
      <p:pic>
        <p:nvPicPr>
          <p:cNvPr id="7" name="Image 1" descr="Chat"/>
          <p:cNvPicPr>
            <a:picLocks noChangeAspect="1"/>
          </p:cNvPicPr>
          <p:nvPr/>
        </p:nvPicPr>
        <p:blipFill>
          <a:blip r:embed="rId4"/>
          <a:srcRect/>
          <a:stretch/>
        </p:blipFill>
        <p:spPr>
          <a:xfrm>
            <a:off x="1149350" y="2419300"/>
            <a:ext cx="203200" cy="203200"/>
          </a:xfrm>
          <a:prstGeom prst="rect">
            <a:avLst/>
          </a:prstGeom>
        </p:spPr>
      </p:pic>
      <p:sp>
        <p:nvSpPr>
          <p:cNvPr id="8" name="Text 4"/>
          <p:cNvSpPr/>
          <p:nvPr/>
        </p:nvSpPr>
        <p:spPr>
          <a:xfrm>
            <a:off x="1631950" y="2317700"/>
            <a:ext cx="466991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IBM Plex Sans" pitchFamily="34" charset="0"/>
                <a:ea typeface="IBM Plex Sans" pitchFamily="34" charset="-122"/>
                <a:cs typeface="IBM Plex Sans" pitchFamily="34" charset="-120"/>
              </a:rPr>
              <a:t>Ask questions anytime</a:t>
            </a:r>
            <a:endParaRPr lang="en-US" sz="1800" dirty="0"/>
          </a:p>
        </p:txBody>
      </p:sp>
      <p:sp>
        <p:nvSpPr>
          <p:cNvPr id="9" name="Text 5"/>
          <p:cNvSpPr/>
          <p:nvPr/>
        </p:nvSpPr>
        <p:spPr>
          <a:xfrm>
            <a:off x="1631950" y="2655491"/>
            <a:ext cx="466991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F5068"/>
                </a:solidFill>
                <a:latin typeface="IBM Plex Sans" pitchFamily="34" charset="0"/>
                <a:ea typeface="IBM Plex Sans" pitchFamily="34" charset="-122"/>
                <a:cs typeface="IBM Plex Sans" pitchFamily="34" charset="-120"/>
              </a:rPr>
              <a:t>Drop them in the monitored chat. We'll take a dedicated Q&amp;A at the end.</a:t>
            </a:r>
            <a:endParaRPr lang="en-US" sz="1400" dirty="0"/>
          </a:p>
        </p:txBody>
      </p:sp>
      <p:sp>
        <p:nvSpPr>
          <p:cNvPr id="10" name="Shape 6"/>
          <p:cNvSpPr/>
          <p:nvPr/>
        </p:nvSpPr>
        <p:spPr>
          <a:xfrm>
            <a:off x="815975" y="3569196"/>
            <a:ext cx="5581650" cy="1299121"/>
          </a:xfrm>
          <a:prstGeom prst="roundRect">
            <a:avLst>
              <a:gd name="adj" fmla="val 9531"/>
            </a:avLst>
          </a:prstGeom>
          <a:solidFill>
            <a:srgbClr val="FBFCFE"/>
          </a:solidFill>
          <a:ln w="6350">
            <a:solidFill>
              <a:srgbClr val="DCE4EE"/>
            </a:solidFill>
            <a:prstDash val="solid"/>
          </a:ln>
          <a:effectLst>
            <a:outerShdw blurRad="152400" dist="50800" dir="5400000" algn="bl" rotWithShape="0">
              <a:srgbClr val="0B1A2B">
                <a:alpha val="6000"/>
              </a:srgbClr>
            </a:outerShdw>
          </a:effectLst>
        </p:spPr>
        <p:txBody>
          <a:bodyPr/>
          <a:lstStyle/>
          <a:p>
            <a:endParaRPr lang="en-US"/>
          </a:p>
        </p:txBody>
      </p:sp>
      <p:sp>
        <p:nvSpPr>
          <p:cNvPr id="11" name="Shape 7"/>
          <p:cNvSpPr/>
          <p:nvPr/>
        </p:nvSpPr>
        <p:spPr>
          <a:xfrm>
            <a:off x="1047750" y="3800971"/>
            <a:ext cx="406400" cy="406400"/>
          </a:xfrm>
          <a:prstGeom prst="roundRect">
            <a:avLst>
              <a:gd name="adj" fmla="val 50000"/>
            </a:avLst>
          </a:prstGeom>
          <a:solidFill>
            <a:srgbClr val="6AD1FF"/>
          </a:solidFill>
          <a:ln/>
        </p:spPr>
        <p:txBody>
          <a:bodyPr/>
          <a:lstStyle/>
          <a:p>
            <a:endParaRPr lang="en-US"/>
          </a:p>
        </p:txBody>
      </p:sp>
      <p:pic>
        <p:nvPicPr>
          <p:cNvPr id="12" name="Image 2" descr="Globe"/>
          <p:cNvPicPr>
            <a:picLocks noChangeAspect="1"/>
          </p:cNvPicPr>
          <p:nvPr/>
        </p:nvPicPr>
        <p:blipFill>
          <a:blip r:embed="rId5"/>
          <a:srcRect/>
          <a:stretch/>
        </p:blipFill>
        <p:spPr>
          <a:xfrm>
            <a:off x="1149350" y="3902571"/>
            <a:ext cx="203200" cy="203200"/>
          </a:xfrm>
          <a:prstGeom prst="rect">
            <a:avLst/>
          </a:prstGeom>
        </p:spPr>
      </p:pic>
      <p:sp>
        <p:nvSpPr>
          <p:cNvPr id="13" name="Text 8"/>
          <p:cNvSpPr/>
          <p:nvPr/>
        </p:nvSpPr>
        <p:spPr>
          <a:xfrm>
            <a:off x="1631950" y="3800971"/>
            <a:ext cx="466991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IBM Plex Sans" pitchFamily="34" charset="0"/>
                <a:ea typeface="IBM Plex Sans" pitchFamily="34" charset="-122"/>
                <a:cs typeface="IBM Plex Sans" pitchFamily="34" charset="-120"/>
              </a:rPr>
              <a:t>Details are online</a:t>
            </a:r>
            <a:endParaRPr lang="en-US" sz="1800" dirty="0"/>
          </a:p>
        </p:txBody>
      </p:sp>
      <p:sp>
        <p:nvSpPr>
          <p:cNvPr id="14" name="Text 9"/>
          <p:cNvSpPr/>
          <p:nvPr/>
        </p:nvSpPr>
        <p:spPr>
          <a:xfrm>
            <a:off x="1631950" y="4138761"/>
            <a:ext cx="466991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F5068"/>
                </a:solidFill>
                <a:latin typeface="IBM Plex Sans" pitchFamily="34" charset="0"/>
                <a:ea typeface="IBM Plex Sans" pitchFamily="34" charset="-122"/>
                <a:cs typeface="IBM Plex Sans" pitchFamily="34" charset="-120"/>
              </a:rPr>
              <a:t>Format, pricing, and hotel blocks are all at </a:t>
            </a:r>
            <a:r>
              <a:rPr lang="en-US" sz="1400" u="sng" dirty="0">
                <a:solidFill>
                  <a:srgbClr val="3F5068"/>
                </a:solidFill>
                <a:latin typeface="IBM Plex Sans" pitchFamily="34" charset="0"/>
                <a:ea typeface="IBM Plex Sans" pitchFamily="34" charset="-122"/>
                <a:cs typeface="IBM Plex Sans" pitchFamily="34" charset="-120"/>
                <a:hlinkClick r:id="rId6">
                  <a:extLst>
                    <a:ext uri="{A12FA001-AC4F-418D-AE19-62706E023703}">
                      <ahyp:hlinkClr xmlns:ahyp="http://schemas.microsoft.com/office/drawing/2018/hyperlinkcolor" val="tx"/>
                    </a:ext>
                  </a:extLst>
                </a:hlinkClick>
              </a:rPr>
              <a:t>liquidenterprise.com/maxcon</a:t>
            </a:r>
            <a:r>
              <a:rPr lang="en-US" sz="1400" dirty="0">
                <a:solidFill>
                  <a:srgbClr val="3F5068"/>
                </a:solidFill>
                <a:latin typeface="IBM Plex Sans" pitchFamily="34" charset="0"/>
                <a:ea typeface="IBM Plex Sans" pitchFamily="34" charset="-122"/>
                <a:cs typeface="IBM Plex Sans" pitchFamily="34" charset="-120"/>
              </a:rPr>
              <a:t>.</a:t>
            </a:r>
            <a:endParaRPr lang="en-US" sz="1400" dirty="0"/>
          </a:p>
        </p:txBody>
      </p:sp>
      <p:sp>
        <p:nvSpPr>
          <p:cNvPr id="15" name="Text 10"/>
          <p:cNvSpPr/>
          <p:nvPr/>
        </p:nvSpPr>
        <p:spPr>
          <a:xfrm>
            <a:off x="812800" y="6238280"/>
            <a:ext cx="39074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C80"/>
                </a:solidFill>
                <a:latin typeface="IBM Plex Sans" pitchFamily="34" charset="0"/>
                <a:ea typeface="IBM Plex Sans" pitchFamily="34" charset="-122"/>
                <a:cs typeface="IBM Plex Sans" pitchFamily="34" charset="-120"/>
              </a:rPr>
              <a:t>MAXCON™ 2027 · liquidenterprise.com/maxcon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0B1A2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F6A00"/>
                </a:solidFill>
                <a:latin typeface="IBM Plex Sans" pitchFamily="34" charset="0"/>
                <a:ea typeface="IBM Plex Sans" pitchFamily="34" charset="-122"/>
                <a:cs typeface="IBM Plex Sans" pitchFamily="34" charset="-120"/>
              </a:rPr>
              <a:t>THE GENESIS OF MAXCON</a:t>
            </a:r>
            <a:endParaRPr lang="en-US" sz="1200" dirty="0"/>
          </a:p>
        </p:txBody>
      </p:sp>
      <p:sp>
        <p:nvSpPr>
          <p:cNvPr id="3" name="Text 1"/>
          <p:cNvSpPr>
            <a:spLocks noGrp="1"/>
          </p:cNvSpPr>
          <p:nvPr>
            <p:ph type="title"/>
          </p:nvPr>
        </p:nvSpPr>
        <p:spPr>
          <a:xfrm>
            <a:off x="812800" y="1280120"/>
            <a:ext cx="9810750" cy="91946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4F7FB"/>
                </a:solidFill>
                <a:latin typeface="Source Serif 4" pitchFamily="18" charset="0"/>
                <a:ea typeface="Source Serif 4" pitchFamily="18" charset="-122"/>
                <a:cs typeface="Source Serif 4" pitchFamily="18" charset="-120"/>
              </a:rPr>
              <a:t>MAXCON is the union of the things I enjoy most about this job.</a:t>
            </a:r>
            <a:endParaRPr lang="en-US" sz="3200" dirty="0"/>
          </a:p>
        </p:txBody>
      </p:sp>
      <p:pic>
        <p:nvPicPr>
          <p:cNvPr id="4" name="Image 0" descr="A full Royal Theater during a general session"/>
          <p:cNvPicPr>
            <a:picLocks noChangeAspect="1"/>
          </p:cNvPicPr>
          <p:nvPr/>
        </p:nvPicPr>
        <p:blipFill>
          <a:blip r:embed="rId3"/>
          <a:srcRect t="8438" b="8438"/>
          <a:stretch/>
        </p:blipFill>
        <p:spPr>
          <a:xfrm>
            <a:off x="812800" y="2773809"/>
            <a:ext cx="3416300" cy="1905000"/>
          </a:xfrm>
          <a:prstGeom prst="roundRect">
            <a:avLst>
              <a:gd name="adj" fmla="val 6667"/>
            </a:avLst>
          </a:prstGeom>
        </p:spPr>
      </p:pic>
      <p:sp>
        <p:nvSpPr>
          <p:cNvPr id="5" name="Text 2"/>
          <p:cNvSpPr/>
          <p:nvPr/>
        </p:nvSpPr>
        <p:spPr>
          <a:xfrm>
            <a:off x="812800" y="4780409"/>
            <a:ext cx="3518789"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F6A00"/>
                </a:solidFill>
                <a:latin typeface="IBM Plex Sans" pitchFamily="34" charset="0"/>
                <a:ea typeface="IBM Plex Sans" pitchFamily="34" charset="-122"/>
                <a:cs typeface="IBM Plex Sans" pitchFamily="34" charset="-120"/>
              </a:rPr>
              <a:t>WORK</a:t>
            </a:r>
            <a:endParaRPr lang="en-US" sz="1200" dirty="0"/>
          </a:p>
        </p:txBody>
      </p:sp>
      <p:sp>
        <p:nvSpPr>
          <p:cNvPr id="6" name="Text 3"/>
          <p:cNvSpPr/>
          <p:nvPr/>
        </p:nvSpPr>
        <p:spPr>
          <a:xfrm>
            <a:off x="812800" y="5095329"/>
            <a:ext cx="3518789"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Working with customers to solve complex problems in ways they may not have considered.</a:t>
            </a:r>
            <a:endParaRPr lang="en-US" sz="1400" dirty="0"/>
          </a:p>
        </p:txBody>
      </p:sp>
      <p:pic>
        <p:nvPicPr>
          <p:cNvPr id="7" name="Image 1" descr="The main dining room set for dinner"/>
          <p:cNvPicPr>
            <a:picLocks noChangeAspect="1"/>
          </p:cNvPicPr>
          <p:nvPr/>
        </p:nvPicPr>
        <p:blipFill>
          <a:blip r:embed="rId4"/>
          <a:srcRect t="8126" b="8126"/>
          <a:stretch/>
        </p:blipFill>
        <p:spPr>
          <a:xfrm>
            <a:off x="4387850" y="2773809"/>
            <a:ext cx="3416300" cy="1905000"/>
          </a:xfrm>
          <a:prstGeom prst="roundRect">
            <a:avLst>
              <a:gd name="adj" fmla="val 6667"/>
            </a:avLst>
          </a:prstGeom>
        </p:spPr>
      </p:pic>
      <p:sp>
        <p:nvSpPr>
          <p:cNvPr id="8" name="Text 4"/>
          <p:cNvSpPr/>
          <p:nvPr/>
        </p:nvSpPr>
        <p:spPr>
          <a:xfrm>
            <a:off x="4387850" y="4780409"/>
            <a:ext cx="3518789"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F2E63"/>
                </a:solidFill>
                <a:latin typeface="IBM Plex Sans" pitchFamily="34" charset="0"/>
                <a:ea typeface="IBM Plex Sans" pitchFamily="34" charset="-122"/>
                <a:cs typeface="IBM Plex Sans" pitchFamily="34" charset="-120"/>
              </a:rPr>
              <a:t>FOOD</a:t>
            </a:r>
            <a:endParaRPr lang="en-US" sz="1200" dirty="0"/>
          </a:p>
        </p:txBody>
      </p:sp>
      <p:sp>
        <p:nvSpPr>
          <p:cNvPr id="9" name="Text 5"/>
          <p:cNvSpPr/>
          <p:nvPr/>
        </p:nvSpPr>
        <p:spPr>
          <a:xfrm>
            <a:off x="4387850" y="5095329"/>
            <a:ext cx="3518789"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Those who know me know I love to cook. And eat.</a:t>
            </a:r>
            <a:endParaRPr lang="en-US" sz="1400" dirty="0"/>
          </a:p>
        </p:txBody>
      </p:sp>
      <p:pic>
        <p:nvPicPr>
          <p:cNvPr id="10" name="Image 2" descr="An evening show in the AquaTheater at the stern of the ship"/>
          <p:cNvPicPr>
            <a:picLocks noChangeAspect="1"/>
          </p:cNvPicPr>
          <p:nvPr/>
        </p:nvPicPr>
        <p:blipFill>
          <a:blip r:embed="rId5"/>
          <a:srcRect t="8178" b="8178"/>
          <a:stretch/>
        </p:blipFill>
        <p:spPr>
          <a:xfrm>
            <a:off x="7962900" y="2773809"/>
            <a:ext cx="3416300" cy="1905000"/>
          </a:xfrm>
          <a:prstGeom prst="roundRect">
            <a:avLst>
              <a:gd name="adj" fmla="val 6667"/>
            </a:avLst>
          </a:prstGeom>
        </p:spPr>
      </p:pic>
      <p:sp>
        <p:nvSpPr>
          <p:cNvPr id="11" name="Text 6"/>
          <p:cNvSpPr/>
          <p:nvPr/>
        </p:nvSpPr>
        <p:spPr>
          <a:xfrm>
            <a:off x="7962900" y="4780409"/>
            <a:ext cx="3518789"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AD1FF"/>
                </a:solidFill>
                <a:latin typeface="IBM Plex Sans" pitchFamily="34" charset="0"/>
                <a:ea typeface="IBM Plex Sans" pitchFamily="34" charset="-122"/>
                <a:cs typeface="IBM Plex Sans" pitchFamily="34" charset="-120"/>
              </a:rPr>
              <a:t>ENTERTAINMENT</a:t>
            </a:r>
            <a:endParaRPr lang="en-US" sz="1200" dirty="0"/>
          </a:p>
        </p:txBody>
      </p:sp>
      <p:sp>
        <p:nvSpPr>
          <p:cNvPr id="12" name="Text 7"/>
          <p:cNvSpPr/>
          <p:nvPr/>
        </p:nvSpPr>
        <p:spPr>
          <a:xfrm>
            <a:off x="7962900" y="5095329"/>
            <a:ext cx="3518789"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And I love to entertain.</a:t>
            </a:r>
            <a:endParaRPr lang="en-US" sz="1400" dirty="0"/>
          </a:p>
        </p:txBody>
      </p:sp>
      <p:sp>
        <p:nvSpPr>
          <p:cNvPr id="13" name="Text 8"/>
          <p:cNvSpPr/>
          <p:nvPr/>
        </p:nvSpPr>
        <p:spPr>
          <a:xfrm>
            <a:off x="812800" y="6238280"/>
            <a:ext cx="39074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BB0"/>
                </a:solidFill>
                <a:latin typeface="IBM Plex Sans" pitchFamily="34" charset="0"/>
                <a:ea typeface="IBM Plex Sans" pitchFamily="34" charset="-122"/>
                <a:cs typeface="IBM Plex Sans" pitchFamily="34" charset="-120"/>
              </a:rPr>
              <a:t>MAXCON™ 2027 · liquidenterprise.com/maxcon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0B1A2B"/>
        </a:solidFill>
        <a:effectLst/>
      </p:bgPr>
    </p:bg>
    <p:spTree>
      <p:nvGrpSpPr>
        <p:cNvPr id="1" name=""/>
        <p:cNvGrpSpPr/>
        <p:nvPr/>
      </p:nvGrpSpPr>
      <p:grpSpPr>
        <a:xfrm>
          <a:off x="0" y="0"/>
          <a:ext cx="0" cy="0"/>
          <a:chOff x="0" y="0"/>
          <a:chExt cx="0" cy="0"/>
        </a:xfrm>
      </p:grpSpPr>
      <p:pic>
        <p:nvPicPr>
          <p:cNvPr id="2" name="Image 0" descr="Sunset over the AquaTheater at the stern of the ship"/>
          <p:cNvPicPr>
            <a:picLocks noChangeAspect="1"/>
          </p:cNvPicPr>
          <p:nvPr/>
        </p:nvPicPr>
        <p:blipFill>
          <a:blip r:embed="rId3"/>
          <a:srcRect t="10898" b="10898"/>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0B1A2B">
                  <a:alpha val="62000"/>
                </a:srgbClr>
              </a:gs>
              <a:gs pos="38000">
                <a:srgbClr val="0B1A2B">
                  <a:alpha val="38000"/>
                </a:srgbClr>
              </a:gs>
              <a:gs pos="100000">
                <a:srgbClr val="0B1A2B">
                  <a:alpha val="94000"/>
                </a:srgbClr>
              </a:gs>
            </a:gsLst>
            <a:lin ang="5400000" scaled="0"/>
          </a:gradFill>
          <a:ln/>
        </p:spPr>
        <p:txBody>
          <a:bodyPr/>
          <a:lstStyle/>
          <a:p>
            <a:endParaRPr lang="en-US"/>
          </a:p>
        </p:txBody>
      </p:sp>
      <p:sp>
        <p:nvSpPr>
          <p:cNvPr id="4"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F6A00"/>
                </a:solidFill>
                <a:latin typeface="IBM Plex Sans" pitchFamily="34" charset="0"/>
                <a:ea typeface="IBM Plex Sans" pitchFamily="34" charset="-122"/>
                <a:cs typeface="IBM Plex Sans" pitchFamily="34" charset="-120"/>
              </a:rPr>
              <a:t>WHY A SHIP</a:t>
            </a:r>
            <a:endParaRPr lang="en-US" sz="1200" dirty="0"/>
          </a:p>
        </p:txBody>
      </p:sp>
      <p:sp>
        <p:nvSpPr>
          <p:cNvPr id="5" name="Text 2"/>
          <p:cNvSpPr>
            <a:spLocks noGrp="1"/>
          </p:cNvSpPr>
          <p:nvPr>
            <p:ph type="title"/>
          </p:nvPr>
        </p:nvSpPr>
        <p:spPr>
          <a:xfrm>
            <a:off x="812800" y="1280120"/>
            <a:ext cx="8502650" cy="136649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4F7FB"/>
                </a:solidFill>
                <a:latin typeface="Source Serif 4" pitchFamily="18" charset="0"/>
                <a:ea typeface="Source Serif 4" pitchFamily="18" charset="-122"/>
                <a:cs typeface="Source Serif 4" pitchFamily="18" charset="-120"/>
              </a:rPr>
              <a:t>The perfect mix of work, food and entertainment, included in the price of your registration.</a:t>
            </a:r>
            <a:endParaRPr lang="en-US" sz="3200" dirty="0"/>
          </a:p>
        </p:txBody>
      </p:sp>
      <p:sp>
        <p:nvSpPr>
          <p:cNvPr id="6" name="Shape 3"/>
          <p:cNvSpPr/>
          <p:nvPr/>
        </p:nvSpPr>
        <p:spPr>
          <a:xfrm>
            <a:off x="815975" y="4892774"/>
            <a:ext cx="3409950" cy="1149251"/>
          </a:xfrm>
          <a:prstGeom prst="roundRect">
            <a:avLst>
              <a:gd name="adj" fmla="val 10774"/>
            </a:avLst>
          </a:prstGeom>
          <a:solidFill>
            <a:srgbClr val="0B1A2B">
              <a:alpha val="72000"/>
            </a:srgbClr>
          </a:solidFill>
          <a:ln w="6350">
            <a:solidFill>
              <a:srgbClr val="FFFFFF">
                <a:alpha val="16000"/>
              </a:srgbClr>
            </a:solidFill>
            <a:prstDash val="solid"/>
          </a:ln>
        </p:spPr>
        <p:txBody>
          <a:bodyPr/>
          <a:lstStyle/>
          <a:p>
            <a:endParaRPr lang="en-US"/>
          </a:p>
        </p:txBody>
      </p:sp>
      <p:sp>
        <p:nvSpPr>
          <p:cNvPr id="7" name="Text 4"/>
          <p:cNvSpPr/>
          <p:nvPr/>
        </p:nvSpPr>
        <p:spPr>
          <a:xfrm>
            <a:off x="996950" y="5073749"/>
            <a:ext cx="313944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AD1FF"/>
                </a:solidFill>
                <a:latin typeface="IBM Plex Sans" pitchFamily="34" charset="0"/>
                <a:ea typeface="IBM Plex Sans" pitchFamily="34" charset="-122"/>
                <a:cs typeface="IBM Plex Sans" pitchFamily="34" charset="-120"/>
              </a:rPr>
              <a:t>DAYTIME</a:t>
            </a:r>
            <a:endParaRPr lang="en-US" sz="1200" dirty="0"/>
          </a:p>
        </p:txBody>
      </p:sp>
      <p:sp>
        <p:nvSpPr>
          <p:cNvPr id="8" name="Text 5"/>
          <p:cNvSpPr/>
          <p:nvPr/>
        </p:nvSpPr>
        <p:spPr>
          <a:xfrm>
            <a:off x="996950" y="5363270"/>
            <a:ext cx="313944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Breakout sessions, with lunch and “me time” built in.</a:t>
            </a:r>
            <a:endParaRPr lang="en-US" sz="1400" dirty="0"/>
          </a:p>
        </p:txBody>
      </p:sp>
      <p:sp>
        <p:nvSpPr>
          <p:cNvPr id="9" name="Shape 6"/>
          <p:cNvSpPr/>
          <p:nvPr/>
        </p:nvSpPr>
        <p:spPr>
          <a:xfrm>
            <a:off x="4391025" y="4892774"/>
            <a:ext cx="3409950" cy="1149251"/>
          </a:xfrm>
          <a:prstGeom prst="roundRect">
            <a:avLst>
              <a:gd name="adj" fmla="val 10774"/>
            </a:avLst>
          </a:prstGeom>
          <a:solidFill>
            <a:srgbClr val="0B1A2B">
              <a:alpha val="72000"/>
            </a:srgbClr>
          </a:solidFill>
          <a:ln w="6350">
            <a:solidFill>
              <a:srgbClr val="FFFFFF">
                <a:alpha val="16000"/>
              </a:srgbClr>
            </a:solidFill>
            <a:prstDash val="solid"/>
          </a:ln>
        </p:spPr>
        <p:txBody>
          <a:bodyPr/>
          <a:lstStyle/>
          <a:p>
            <a:endParaRPr lang="en-US"/>
          </a:p>
        </p:txBody>
      </p:sp>
      <p:sp>
        <p:nvSpPr>
          <p:cNvPr id="10" name="Text 7"/>
          <p:cNvSpPr/>
          <p:nvPr/>
        </p:nvSpPr>
        <p:spPr>
          <a:xfrm>
            <a:off x="4572000" y="5073749"/>
            <a:ext cx="313944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F2E63"/>
                </a:solidFill>
                <a:latin typeface="IBM Plex Sans" pitchFamily="34" charset="0"/>
                <a:ea typeface="IBM Plex Sans" pitchFamily="34" charset="-122"/>
                <a:cs typeface="IBM Plex Sans" pitchFamily="34" charset="-120"/>
              </a:rPr>
              <a:t>EVENINGS</a:t>
            </a:r>
            <a:endParaRPr lang="en-US" sz="1200" dirty="0"/>
          </a:p>
        </p:txBody>
      </p:sp>
      <p:sp>
        <p:nvSpPr>
          <p:cNvPr id="11" name="Text 8"/>
          <p:cNvSpPr/>
          <p:nvPr/>
        </p:nvSpPr>
        <p:spPr>
          <a:xfrm>
            <a:off x="4572000" y="5363270"/>
            <a:ext cx="313944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Dinner and entertainment across multiple venues.</a:t>
            </a:r>
            <a:endParaRPr lang="en-US" sz="1400" dirty="0"/>
          </a:p>
        </p:txBody>
      </p:sp>
      <p:sp>
        <p:nvSpPr>
          <p:cNvPr id="12" name="Shape 9"/>
          <p:cNvSpPr/>
          <p:nvPr/>
        </p:nvSpPr>
        <p:spPr>
          <a:xfrm>
            <a:off x="7966075" y="4892774"/>
            <a:ext cx="3409950" cy="1149251"/>
          </a:xfrm>
          <a:prstGeom prst="roundRect">
            <a:avLst>
              <a:gd name="adj" fmla="val 10774"/>
            </a:avLst>
          </a:prstGeom>
          <a:solidFill>
            <a:srgbClr val="0B1A2B">
              <a:alpha val="72000"/>
            </a:srgbClr>
          </a:solidFill>
          <a:ln w="6350">
            <a:solidFill>
              <a:srgbClr val="FFFFFF">
                <a:alpha val="16000"/>
              </a:srgbClr>
            </a:solidFill>
            <a:prstDash val="solid"/>
          </a:ln>
        </p:spPr>
        <p:txBody>
          <a:bodyPr/>
          <a:lstStyle/>
          <a:p>
            <a:endParaRPr lang="en-US"/>
          </a:p>
        </p:txBody>
      </p:sp>
      <p:sp>
        <p:nvSpPr>
          <p:cNvPr id="13" name="Text 10"/>
          <p:cNvSpPr/>
          <p:nvPr/>
        </p:nvSpPr>
        <p:spPr>
          <a:xfrm>
            <a:off x="8147050" y="5073749"/>
            <a:ext cx="313944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F6A00"/>
                </a:solidFill>
                <a:latin typeface="IBM Plex Sans" pitchFamily="34" charset="0"/>
                <a:ea typeface="IBM Plex Sans" pitchFamily="34" charset="-122"/>
                <a:cs typeface="IBM Plex Sans" pitchFamily="34" charset="-120"/>
              </a:rPr>
              <a:t>IN BETWEEN</a:t>
            </a:r>
            <a:endParaRPr lang="en-US" sz="1200" dirty="0"/>
          </a:p>
        </p:txBody>
      </p:sp>
      <p:sp>
        <p:nvSpPr>
          <p:cNvPr id="14" name="Text 11"/>
          <p:cNvSpPr/>
          <p:nvPr/>
        </p:nvSpPr>
        <p:spPr>
          <a:xfrm>
            <a:off x="8147050" y="5363270"/>
            <a:ext cx="313944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Plenty of time to catch up on work and take the can't-miss meetings.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4F7F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307472"/>
            <a:ext cx="4137362" cy="47243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0B1A2B"/>
                </a:solidFill>
                <a:latin typeface="Source Serif 4" pitchFamily="18" charset="0"/>
                <a:ea typeface="Source Serif 4" pitchFamily="18" charset="-122"/>
                <a:cs typeface="Source Serif 4" pitchFamily="18" charset="-120"/>
              </a:rPr>
              <a:t>A day at MAXCON</a:t>
            </a:r>
            <a:endParaRPr lang="en-US" sz="3200" dirty="0"/>
          </a:p>
        </p:txBody>
      </p:sp>
      <p:sp>
        <p:nvSpPr>
          <p:cNvPr id="4" name="Text 2"/>
          <p:cNvSpPr/>
          <p:nvPr/>
        </p:nvSpPr>
        <p:spPr>
          <a:xfrm>
            <a:off x="762000" y="1361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8:00 AM</a:t>
            </a:r>
            <a:endParaRPr lang="en-US" sz="1200" dirty="0"/>
          </a:p>
        </p:txBody>
      </p:sp>
      <p:sp>
        <p:nvSpPr>
          <p:cNvPr id="5" name="Text 3"/>
          <p:cNvSpPr/>
          <p:nvPr/>
        </p:nvSpPr>
        <p:spPr>
          <a:xfrm>
            <a:off x="762000" y="1678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9:00 AM</a:t>
            </a:r>
            <a:endParaRPr lang="en-US" sz="1200" dirty="0"/>
          </a:p>
        </p:txBody>
      </p:sp>
      <p:sp>
        <p:nvSpPr>
          <p:cNvPr id="6" name="Text 4"/>
          <p:cNvSpPr/>
          <p:nvPr/>
        </p:nvSpPr>
        <p:spPr>
          <a:xfrm>
            <a:off x="762000" y="1996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10:00 AM</a:t>
            </a:r>
            <a:endParaRPr lang="en-US" sz="1200" dirty="0"/>
          </a:p>
        </p:txBody>
      </p:sp>
      <p:sp>
        <p:nvSpPr>
          <p:cNvPr id="7" name="Text 5"/>
          <p:cNvSpPr/>
          <p:nvPr/>
        </p:nvSpPr>
        <p:spPr>
          <a:xfrm>
            <a:off x="762000" y="2313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11:00 AM</a:t>
            </a:r>
            <a:endParaRPr lang="en-US" sz="1200" dirty="0"/>
          </a:p>
        </p:txBody>
      </p:sp>
      <p:sp>
        <p:nvSpPr>
          <p:cNvPr id="8" name="Text 6"/>
          <p:cNvSpPr/>
          <p:nvPr/>
        </p:nvSpPr>
        <p:spPr>
          <a:xfrm>
            <a:off x="762000" y="2631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12:00 PM</a:t>
            </a:r>
            <a:endParaRPr lang="en-US" sz="1200" dirty="0"/>
          </a:p>
        </p:txBody>
      </p:sp>
      <p:sp>
        <p:nvSpPr>
          <p:cNvPr id="9" name="Text 7"/>
          <p:cNvSpPr/>
          <p:nvPr/>
        </p:nvSpPr>
        <p:spPr>
          <a:xfrm>
            <a:off x="762000" y="2948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1:00 PM</a:t>
            </a:r>
            <a:endParaRPr lang="en-US" sz="1200" dirty="0"/>
          </a:p>
        </p:txBody>
      </p:sp>
      <p:sp>
        <p:nvSpPr>
          <p:cNvPr id="10" name="Text 8"/>
          <p:cNvSpPr/>
          <p:nvPr/>
        </p:nvSpPr>
        <p:spPr>
          <a:xfrm>
            <a:off x="762000" y="3266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2:00 PM</a:t>
            </a:r>
            <a:endParaRPr lang="en-US" sz="1200" dirty="0"/>
          </a:p>
        </p:txBody>
      </p:sp>
      <p:sp>
        <p:nvSpPr>
          <p:cNvPr id="11" name="Text 9"/>
          <p:cNvSpPr/>
          <p:nvPr/>
        </p:nvSpPr>
        <p:spPr>
          <a:xfrm>
            <a:off x="762000" y="3583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3:00 PM</a:t>
            </a:r>
            <a:endParaRPr lang="en-US" sz="1200" dirty="0"/>
          </a:p>
        </p:txBody>
      </p:sp>
      <p:sp>
        <p:nvSpPr>
          <p:cNvPr id="12" name="Text 10"/>
          <p:cNvSpPr/>
          <p:nvPr/>
        </p:nvSpPr>
        <p:spPr>
          <a:xfrm>
            <a:off x="762000" y="3901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4:00 PM</a:t>
            </a:r>
            <a:endParaRPr lang="en-US" sz="1200" dirty="0"/>
          </a:p>
        </p:txBody>
      </p:sp>
      <p:sp>
        <p:nvSpPr>
          <p:cNvPr id="13" name="Text 11"/>
          <p:cNvSpPr/>
          <p:nvPr/>
        </p:nvSpPr>
        <p:spPr>
          <a:xfrm>
            <a:off x="762000" y="4218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5:00 PM</a:t>
            </a:r>
            <a:endParaRPr lang="en-US" sz="1200" dirty="0"/>
          </a:p>
        </p:txBody>
      </p:sp>
      <p:sp>
        <p:nvSpPr>
          <p:cNvPr id="14" name="Text 12"/>
          <p:cNvSpPr/>
          <p:nvPr/>
        </p:nvSpPr>
        <p:spPr>
          <a:xfrm>
            <a:off x="762000" y="45364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6:00 PM</a:t>
            </a:r>
            <a:endParaRPr lang="en-US" sz="1200" dirty="0"/>
          </a:p>
        </p:txBody>
      </p:sp>
      <p:sp>
        <p:nvSpPr>
          <p:cNvPr id="15" name="Text 13"/>
          <p:cNvSpPr/>
          <p:nvPr/>
        </p:nvSpPr>
        <p:spPr>
          <a:xfrm>
            <a:off x="762000" y="4853930"/>
            <a:ext cx="711200" cy="342900"/>
          </a:xfrm>
          <a:prstGeom prst="rect">
            <a:avLst/>
          </a:prstGeom>
          <a:noFill/>
          <a:ln/>
        </p:spPr>
        <p:txBody>
          <a:bodyPr wrap="square" lIns="0" tIns="0" rIns="0" bIns="0" rtlCol="0" anchor="t">
            <a:normAutofit/>
          </a:bodyPr>
          <a:lstStyle/>
          <a:p>
            <a:pPr marL="0" indent="0" algn="r">
              <a:lnSpc>
                <a:spcPts val="1200"/>
              </a:lnSpc>
              <a:buNone/>
            </a:pPr>
            <a:r>
              <a:rPr lang="en-US" sz="1200" dirty="0">
                <a:solidFill>
                  <a:srgbClr val="5C6C80"/>
                </a:solidFill>
                <a:latin typeface="IBM Plex Sans" pitchFamily="34" charset="0"/>
                <a:ea typeface="IBM Plex Sans" pitchFamily="34" charset="-122"/>
                <a:cs typeface="IBM Plex Sans" pitchFamily="34" charset="-120"/>
              </a:rPr>
              <a:t>7:00 PM</a:t>
            </a:r>
            <a:endParaRPr lang="en-US" sz="1200" dirty="0"/>
          </a:p>
        </p:txBody>
      </p:sp>
      <p:sp>
        <p:nvSpPr>
          <p:cNvPr id="16" name="Text 14"/>
          <p:cNvSpPr/>
          <p:nvPr/>
        </p:nvSpPr>
        <p:spPr>
          <a:xfrm>
            <a:off x="1574800" y="1028552"/>
            <a:ext cx="1935988" cy="215900"/>
          </a:xfrm>
          <a:prstGeom prst="rect">
            <a:avLst/>
          </a:prstGeom>
          <a:noFill/>
          <a:ln/>
        </p:spPr>
        <p:txBody>
          <a:bodyPr wrap="square" lIns="0" tIns="0" rIns="0" bIns="0" rtlCol="0" anchor="t">
            <a:normAutofit/>
          </a:bodyPr>
          <a:lstStyle/>
          <a:p>
            <a:pPr marL="0" indent="0" algn="l">
              <a:lnSpc>
                <a:spcPts val="1500"/>
              </a:lnSpc>
              <a:buNone/>
            </a:pPr>
            <a:r>
              <a:rPr lang="en-US" sz="1200" b="1" dirty="0">
                <a:solidFill>
                  <a:srgbClr val="0B1A2B"/>
                </a:solidFill>
                <a:latin typeface="IBM Plex Sans" pitchFamily="34" charset="0"/>
                <a:ea typeface="IBM Plex Sans" pitchFamily="34" charset="-122"/>
                <a:cs typeface="IBM Plex Sans" pitchFamily="34" charset="-120"/>
              </a:rPr>
              <a:t>Royal Theater</a:t>
            </a:r>
            <a:endParaRPr lang="en-US" sz="1200" dirty="0"/>
          </a:p>
        </p:txBody>
      </p:sp>
      <p:sp>
        <p:nvSpPr>
          <p:cNvPr id="18" name="Text 16"/>
          <p:cNvSpPr/>
          <p:nvPr/>
        </p:nvSpPr>
        <p:spPr>
          <a:xfrm>
            <a:off x="3556000" y="1028552"/>
            <a:ext cx="1935988" cy="215900"/>
          </a:xfrm>
          <a:prstGeom prst="rect">
            <a:avLst/>
          </a:prstGeom>
          <a:noFill/>
          <a:ln/>
        </p:spPr>
        <p:txBody>
          <a:bodyPr wrap="square" lIns="0" tIns="0" rIns="0" bIns="0" rtlCol="0" anchor="t">
            <a:normAutofit/>
          </a:bodyPr>
          <a:lstStyle/>
          <a:p>
            <a:pPr marL="0" indent="0" algn="l">
              <a:lnSpc>
                <a:spcPts val="1500"/>
              </a:lnSpc>
              <a:buNone/>
            </a:pPr>
            <a:r>
              <a:rPr lang="en-US" sz="1200" b="1" dirty="0">
                <a:solidFill>
                  <a:srgbClr val="0B1A2B"/>
                </a:solidFill>
                <a:latin typeface="IBM Plex Sans" pitchFamily="34" charset="0"/>
                <a:ea typeface="IBM Plex Sans" pitchFamily="34" charset="-122"/>
                <a:cs typeface="IBM Plex Sans" pitchFamily="34" charset="-120"/>
              </a:rPr>
              <a:t>Voyager</a:t>
            </a:r>
            <a:endParaRPr lang="en-US" sz="1200" dirty="0"/>
          </a:p>
        </p:txBody>
      </p:sp>
      <p:sp>
        <p:nvSpPr>
          <p:cNvPr id="20" name="Text 18"/>
          <p:cNvSpPr/>
          <p:nvPr/>
        </p:nvSpPr>
        <p:spPr>
          <a:xfrm>
            <a:off x="5537200" y="1028552"/>
            <a:ext cx="1935988" cy="215900"/>
          </a:xfrm>
          <a:prstGeom prst="rect">
            <a:avLst/>
          </a:prstGeom>
          <a:noFill/>
          <a:ln/>
        </p:spPr>
        <p:txBody>
          <a:bodyPr wrap="square" lIns="0" tIns="0" rIns="0" bIns="0" rtlCol="0" anchor="t">
            <a:normAutofit/>
          </a:bodyPr>
          <a:lstStyle/>
          <a:p>
            <a:pPr marL="0" indent="0" algn="l">
              <a:lnSpc>
                <a:spcPts val="1500"/>
              </a:lnSpc>
              <a:buNone/>
            </a:pPr>
            <a:r>
              <a:rPr lang="en-US" sz="1200" b="1" dirty="0">
                <a:solidFill>
                  <a:srgbClr val="0B1A2B"/>
                </a:solidFill>
                <a:latin typeface="IBM Plex Sans" pitchFamily="34" charset="0"/>
                <a:ea typeface="IBM Plex Sans" pitchFamily="34" charset="-122"/>
                <a:cs typeface="IBM Plex Sans" pitchFamily="34" charset="-120"/>
              </a:rPr>
              <a:t>Quantum</a:t>
            </a:r>
            <a:endParaRPr lang="en-US" sz="1200" dirty="0"/>
          </a:p>
        </p:txBody>
      </p:sp>
      <p:sp>
        <p:nvSpPr>
          <p:cNvPr id="22" name="Text 20"/>
          <p:cNvSpPr/>
          <p:nvPr/>
        </p:nvSpPr>
        <p:spPr>
          <a:xfrm>
            <a:off x="7518400" y="1028552"/>
            <a:ext cx="1935988" cy="215900"/>
          </a:xfrm>
          <a:prstGeom prst="rect">
            <a:avLst/>
          </a:prstGeom>
          <a:noFill/>
          <a:ln/>
        </p:spPr>
        <p:txBody>
          <a:bodyPr wrap="square" lIns="0" tIns="0" rIns="0" bIns="0" rtlCol="0" anchor="t">
            <a:normAutofit/>
          </a:bodyPr>
          <a:lstStyle/>
          <a:p>
            <a:pPr marL="0" indent="0" algn="l">
              <a:lnSpc>
                <a:spcPts val="1500"/>
              </a:lnSpc>
              <a:buNone/>
            </a:pPr>
            <a:r>
              <a:rPr lang="en-US" sz="1200" b="1" dirty="0">
                <a:solidFill>
                  <a:srgbClr val="0B1A2B"/>
                </a:solidFill>
                <a:latin typeface="IBM Plex Sans" pitchFamily="34" charset="0"/>
                <a:ea typeface="IBM Plex Sans" pitchFamily="34" charset="-122"/>
                <a:cs typeface="IBM Plex Sans" pitchFamily="34" charset="-120"/>
              </a:rPr>
              <a:t>Freedom</a:t>
            </a:r>
            <a:endParaRPr lang="en-US" sz="1200" dirty="0"/>
          </a:p>
        </p:txBody>
      </p:sp>
      <p:sp>
        <p:nvSpPr>
          <p:cNvPr id="24" name="Text 22"/>
          <p:cNvSpPr/>
          <p:nvPr/>
        </p:nvSpPr>
        <p:spPr>
          <a:xfrm>
            <a:off x="9499600" y="1028552"/>
            <a:ext cx="1935988" cy="215900"/>
          </a:xfrm>
          <a:prstGeom prst="rect">
            <a:avLst/>
          </a:prstGeom>
          <a:noFill/>
          <a:ln/>
        </p:spPr>
        <p:txBody>
          <a:bodyPr wrap="square" lIns="0" tIns="0" rIns="0" bIns="0" rtlCol="0" anchor="t">
            <a:normAutofit/>
          </a:bodyPr>
          <a:lstStyle/>
          <a:p>
            <a:pPr marL="0" indent="0" algn="l">
              <a:lnSpc>
                <a:spcPts val="1500"/>
              </a:lnSpc>
              <a:buNone/>
            </a:pPr>
            <a:r>
              <a:rPr lang="en-US" sz="1200" b="1" dirty="0">
                <a:solidFill>
                  <a:srgbClr val="0B1A2B"/>
                </a:solidFill>
                <a:latin typeface="IBM Plex Sans" pitchFamily="34" charset="0"/>
                <a:ea typeface="IBM Plex Sans" pitchFamily="34" charset="-122"/>
                <a:cs typeface="IBM Plex Sans" pitchFamily="34" charset="-120"/>
              </a:rPr>
              <a:t>Main Dining Room</a:t>
            </a:r>
            <a:endParaRPr lang="en-US" sz="1200" dirty="0"/>
          </a:p>
        </p:txBody>
      </p:sp>
      <p:sp>
        <p:nvSpPr>
          <p:cNvPr id="26" name="Shape 24"/>
          <p:cNvSpPr/>
          <p:nvPr/>
        </p:nvSpPr>
        <p:spPr>
          <a:xfrm>
            <a:off x="1574800" y="1971030"/>
            <a:ext cx="1879600" cy="3810000"/>
          </a:xfrm>
          <a:prstGeom prst="roundRect">
            <a:avLst>
              <a:gd name="adj" fmla="val 4054"/>
            </a:avLst>
          </a:prstGeom>
          <a:solidFill>
            <a:srgbClr val="E9EEF5"/>
          </a:solidFill>
          <a:ln/>
        </p:spPr>
        <p:txBody>
          <a:bodyPr/>
          <a:lstStyle/>
          <a:p>
            <a:endParaRPr lang="en-US"/>
          </a:p>
        </p:txBody>
      </p:sp>
      <p:sp>
        <p:nvSpPr>
          <p:cNvPr id="27" name="Shape 25"/>
          <p:cNvSpPr/>
          <p:nvPr/>
        </p:nvSpPr>
        <p:spPr>
          <a:xfrm>
            <a:off x="3556000" y="1971030"/>
            <a:ext cx="1879600" cy="3810000"/>
          </a:xfrm>
          <a:prstGeom prst="roundRect">
            <a:avLst>
              <a:gd name="adj" fmla="val 4054"/>
            </a:avLst>
          </a:prstGeom>
          <a:solidFill>
            <a:srgbClr val="E9EEF5"/>
          </a:solidFill>
          <a:ln/>
        </p:spPr>
        <p:txBody>
          <a:bodyPr/>
          <a:lstStyle/>
          <a:p>
            <a:endParaRPr lang="en-US"/>
          </a:p>
        </p:txBody>
      </p:sp>
      <p:sp>
        <p:nvSpPr>
          <p:cNvPr id="28" name="Shape 26"/>
          <p:cNvSpPr/>
          <p:nvPr/>
        </p:nvSpPr>
        <p:spPr>
          <a:xfrm>
            <a:off x="5537200" y="1971030"/>
            <a:ext cx="1879600" cy="3810000"/>
          </a:xfrm>
          <a:prstGeom prst="roundRect">
            <a:avLst>
              <a:gd name="adj" fmla="val 4054"/>
            </a:avLst>
          </a:prstGeom>
          <a:solidFill>
            <a:srgbClr val="E9EEF5"/>
          </a:solidFill>
          <a:ln/>
        </p:spPr>
        <p:txBody>
          <a:bodyPr/>
          <a:lstStyle/>
          <a:p>
            <a:endParaRPr lang="en-US"/>
          </a:p>
        </p:txBody>
      </p:sp>
      <p:sp>
        <p:nvSpPr>
          <p:cNvPr id="29" name="Shape 27"/>
          <p:cNvSpPr/>
          <p:nvPr/>
        </p:nvSpPr>
        <p:spPr>
          <a:xfrm>
            <a:off x="7518400" y="1971030"/>
            <a:ext cx="1879600" cy="3810000"/>
          </a:xfrm>
          <a:prstGeom prst="roundRect">
            <a:avLst>
              <a:gd name="adj" fmla="val 4054"/>
            </a:avLst>
          </a:prstGeom>
          <a:solidFill>
            <a:srgbClr val="E9EEF5"/>
          </a:solidFill>
          <a:ln/>
        </p:spPr>
        <p:txBody>
          <a:bodyPr/>
          <a:lstStyle/>
          <a:p>
            <a:endParaRPr lang="en-US"/>
          </a:p>
        </p:txBody>
      </p:sp>
      <p:sp>
        <p:nvSpPr>
          <p:cNvPr id="30" name="Shape 28"/>
          <p:cNvSpPr/>
          <p:nvPr/>
        </p:nvSpPr>
        <p:spPr>
          <a:xfrm>
            <a:off x="9499600" y="1971030"/>
            <a:ext cx="1879600" cy="3810000"/>
          </a:xfrm>
          <a:prstGeom prst="roundRect">
            <a:avLst>
              <a:gd name="adj" fmla="val 4054"/>
            </a:avLst>
          </a:prstGeom>
          <a:solidFill>
            <a:srgbClr val="E9EEF5"/>
          </a:solidFill>
          <a:ln/>
        </p:spPr>
        <p:txBody>
          <a:bodyPr/>
          <a:lstStyle/>
          <a:p>
            <a:endParaRPr lang="en-US"/>
          </a:p>
        </p:txBody>
      </p:sp>
      <p:sp>
        <p:nvSpPr>
          <p:cNvPr id="31" name="Shape 29"/>
          <p:cNvSpPr/>
          <p:nvPr/>
        </p:nvSpPr>
        <p:spPr>
          <a:xfrm>
            <a:off x="1518412" y="1383818"/>
            <a:ext cx="1879600" cy="352448"/>
          </a:xfrm>
          <a:prstGeom prst="roundRect">
            <a:avLst>
              <a:gd name="adj" fmla="val 13889"/>
            </a:avLst>
          </a:prstGeom>
          <a:solidFill>
            <a:srgbClr val="FF6A00"/>
          </a:solidFill>
          <a:ln/>
        </p:spPr>
        <p:txBody>
          <a:bodyPr/>
          <a:lstStyle/>
          <a:p>
            <a:endParaRPr lang="en-US"/>
          </a:p>
        </p:txBody>
      </p:sp>
      <p:sp>
        <p:nvSpPr>
          <p:cNvPr id="32" name="Text 30"/>
          <p:cNvSpPr/>
          <p:nvPr/>
        </p:nvSpPr>
        <p:spPr>
          <a:xfrm>
            <a:off x="1732280" y="1460018"/>
            <a:ext cx="1564640" cy="254073"/>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0B1A2B"/>
                </a:solidFill>
                <a:latin typeface="IBM Plex Sans" pitchFamily="34" charset="0"/>
                <a:ea typeface="IBM Plex Sans" pitchFamily="34" charset="-122"/>
                <a:cs typeface="IBM Plex Sans" pitchFamily="34" charset="-120"/>
              </a:rPr>
              <a:t>General session</a:t>
            </a:r>
            <a:endParaRPr lang="en-US" sz="1200" dirty="0"/>
          </a:p>
        </p:txBody>
      </p:sp>
      <p:sp>
        <p:nvSpPr>
          <p:cNvPr id="34" name="Shape 32"/>
          <p:cNvSpPr/>
          <p:nvPr/>
        </p:nvSpPr>
        <p:spPr>
          <a:xfrm>
            <a:off x="3556000" y="1852047"/>
            <a:ext cx="1879600" cy="592057"/>
          </a:xfrm>
          <a:prstGeom prst="roundRect">
            <a:avLst>
              <a:gd name="adj" fmla="val 13889"/>
            </a:avLst>
          </a:prstGeom>
          <a:solidFill>
            <a:srgbClr val="0B1A2B"/>
          </a:solidFill>
          <a:ln/>
        </p:spPr>
        <p:txBody>
          <a:bodyPr/>
          <a:lstStyle/>
          <a:p>
            <a:endParaRPr lang="en-US"/>
          </a:p>
        </p:txBody>
      </p:sp>
      <p:sp>
        <p:nvSpPr>
          <p:cNvPr id="35" name="Text 33"/>
          <p:cNvSpPr/>
          <p:nvPr/>
        </p:nvSpPr>
        <p:spPr>
          <a:xfrm>
            <a:off x="3632200" y="1890148"/>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1</a:t>
            </a:r>
            <a:endParaRPr lang="en-US" sz="1200" dirty="0"/>
          </a:p>
        </p:txBody>
      </p:sp>
      <p:sp>
        <p:nvSpPr>
          <p:cNvPr id="36" name="Text 34"/>
          <p:cNvSpPr/>
          <p:nvPr/>
        </p:nvSpPr>
        <p:spPr>
          <a:xfrm>
            <a:off x="3632200" y="2073008"/>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B7C7DA"/>
                </a:solidFill>
                <a:latin typeface="IBM Plex Sans" pitchFamily="34" charset="0"/>
                <a:ea typeface="IBM Plex Sans" pitchFamily="34" charset="-122"/>
                <a:cs typeface="IBM Plex Sans" pitchFamily="34" charset="-120"/>
              </a:rPr>
              <a:t>9:30–11:00</a:t>
            </a:r>
            <a:endParaRPr lang="en-US" sz="1200" dirty="0"/>
          </a:p>
        </p:txBody>
      </p:sp>
      <p:sp>
        <p:nvSpPr>
          <p:cNvPr id="37" name="Text 35"/>
          <p:cNvSpPr/>
          <p:nvPr/>
        </p:nvSpPr>
        <p:spPr>
          <a:xfrm>
            <a:off x="3556000" y="2460641"/>
            <a:ext cx="1879600" cy="298450"/>
          </a:xfrm>
          <a:prstGeom prst="roundRect">
            <a:avLst>
              <a:gd name="adj" fmla="val 21277"/>
            </a:avLst>
          </a:prstGeom>
          <a:solidFill>
            <a:srgbClr val="0B1A2B"/>
          </a:solidFill>
          <a:ln/>
        </p:spPr>
        <p:txBody>
          <a:bodyPr wrap="square" lIns="57601" tIns="19501" rIns="5785" bIns="19501" rtlCol="0" anchor="ctr">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2</a:t>
            </a:r>
            <a:endParaRPr lang="en-US" sz="1200" dirty="0"/>
          </a:p>
        </p:txBody>
      </p:sp>
      <p:sp>
        <p:nvSpPr>
          <p:cNvPr id="38" name="Shape 36"/>
          <p:cNvSpPr/>
          <p:nvPr/>
        </p:nvSpPr>
        <p:spPr>
          <a:xfrm>
            <a:off x="5537200" y="1864076"/>
            <a:ext cx="1879600" cy="576854"/>
          </a:xfrm>
          <a:prstGeom prst="roundRect">
            <a:avLst>
              <a:gd name="adj" fmla="val 13889"/>
            </a:avLst>
          </a:prstGeom>
          <a:solidFill>
            <a:srgbClr val="0B1A2B"/>
          </a:solidFill>
          <a:ln/>
        </p:spPr>
        <p:txBody>
          <a:bodyPr/>
          <a:lstStyle/>
          <a:p>
            <a:endParaRPr lang="en-US"/>
          </a:p>
        </p:txBody>
      </p:sp>
      <p:sp>
        <p:nvSpPr>
          <p:cNvPr id="39" name="Text 37"/>
          <p:cNvSpPr/>
          <p:nvPr/>
        </p:nvSpPr>
        <p:spPr>
          <a:xfrm>
            <a:off x="5613400" y="1902176"/>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3</a:t>
            </a:r>
            <a:endParaRPr lang="en-US" sz="1200" dirty="0"/>
          </a:p>
        </p:txBody>
      </p:sp>
      <p:sp>
        <p:nvSpPr>
          <p:cNvPr id="40" name="Text 38"/>
          <p:cNvSpPr/>
          <p:nvPr/>
        </p:nvSpPr>
        <p:spPr>
          <a:xfrm>
            <a:off x="5613400" y="2085036"/>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B7C7DA"/>
                </a:solidFill>
                <a:latin typeface="IBM Plex Sans" pitchFamily="34" charset="0"/>
                <a:ea typeface="IBM Plex Sans" pitchFamily="34" charset="-122"/>
                <a:cs typeface="IBM Plex Sans" pitchFamily="34" charset="-120"/>
              </a:rPr>
              <a:t>9:30–11:00</a:t>
            </a:r>
            <a:endParaRPr lang="en-US" sz="1200" dirty="0"/>
          </a:p>
        </p:txBody>
      </p:sp>
      <p:sp>
        <p:nvSpPr>
          <p:cNvPr id="41" name="Text 39"/>
          <p:cNvSpPr/>
          <p:nvPr/>
        </p:nvSpPr>
        <p:spPr>
          <a:xfrm>
            <a:off x="5537200" y="2448610"/>
            <a:ext cx="1879600" cy="298450"/>
          </a:xfrm>
          <a:prstGeom prst="roundRect">
            <a:avLst>
              <a:gd name="adj" fmla="val 21277"/>
            </a:avLst>
          </a:prstGeom>
          <a:solidFill>
            <a:srgbClr val="0B1A2B"/>
          </a:solidFill>
          <a:ln/>
        </p:spPr>
        <p:txBody>
          <a:bodyPr wrap="square" lIns="57601" tIns="19501" rIns="5785" bIns="19501" rtlCol="0" anchor="ctr">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4</a:t>
            </a:r>
            <a:endParaRPr lang="en-US" sz="1200" dirty="0"/>
          </a:p>
        </p:txBody>
      </p:sp>
      <p:sp>
        <p:nvSpPr>
          <p:cNvPr id="42" name="Shape 40"/>
          <p:cNvSpPr/>
          <p:nvPr/>
        </p:nvSpPr>
        <p:spPr>
          <a:xfrm>
            <a:off x="7518400" y="1864075"/>
            <a:ext cx="1879600" cy="895015"/>
          </a:xfrm>
          <a:prstGeom prst="roundRect">
            <a:avLst>
              <a:gd name="adj" fmla="val 8197"/>
            </a:avLst>
          </a:prstGeom>
          <a:solidFill>
            <a:srgbClr val="0B1A2B"/>
          </a:solidFill>
          <a:ln/>
        </p:spPr>
        <p:txBody>
          <a:bodyPr/>
          <a:lstStyle/>
          <a:p>
            <a:endParaRPr lang="en-US"/>
          </a:p>
        </p:txBody>
      </p:sp>
      <p:sp>
        <p:nvSpPr>
          <p:cNvPr id="43" name="Text 41"/>
          <p:cNvSpPr/>
          <p:nvPr/>
        </p:nvSpPr>
        <p:spPr>
          <a:xfrm>
            <a:off x="7594600" y="1926240"/>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Certification prep</a:t>
            </a:r>
            <a:endParaRPr lang="en-US" sz="1200" dirty="0"/>
          </a:p>
        </p:txBody>
      </p:sp>
      <p:sp>
        <p:nvSpPr>
          <p:cNvPr id="44" name="Text 42"/>
          <p:cNvSpPr/>
          <p:nvPr/>
        </p:nvSpPr>
        <p:spPr>
          <a:xfrm>
            <a:off x="7594600" y="2109100"/>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B7C7DA"/>
                </a:solidFill>
                <a:latin typeface="IBM Plex Sans" pitchFamily="34" charset="0"/>
                <a:ea typeface="IBM Plex Sans" pitchFamily="34" charset="-122"/>
                <a:cs typeface="IBM Plex Sans" pitchFamily="34" charset="-120"/>
              </a:rPr>
              <a:t>Full-morning workshop</a:t>
            </a:r>
            <a:endParaRPr lang="en-US" sz="1200" dirty="0"/>
          </a:p>
        </p:txBody>
      </p:sp>
      <p:sp>
        <p:nvSpPr>
          <p:cNvPr id="45" name="Shape 43"/>
          <p:cNvSpPr/>
          <p:nvPr/>
        </p:nvSpPr>
        <p:spPr>
          <a:xfrm>
            <a:off x="1574800" y="2780605"/>
            <a:ext cx="9798050" cy="859613"/>
          </a:xfrm>
          <a:prstGeom prst="roundRect">
            <a:avLst>
              <a:gd name="adj" fmla="val 7877"/>
            </a:avLst>
          </a:prstGeom>
          <a:solidFill>
            <a:srgbClr val="6AD1FF">
              <a:alpha val="22000"/>
            </a:srgbClr>
          </a:solidFill>
          <a:ln w="6350">
            <a:solidFill>
              <a:srgbClr val="6AD1FF">
                <a:alpha val="70000"/>
              </a:srgbClr>
            </a:solidFill>
            <a:prstDash val="solid"/>
          </a:ln>
        </p:spPr>
        <p:txBody>
          <a:bodyPr/>
          <a:lstStyle/>
          <a:p>
            <a:endParaRPr lang="en-US"/>
          </a:p>
        </p:txBody>
      </p:sp>
      <p:sp>
        <p:nvSpPr>
          <p:cNvPr id="46" name="Text 44"/>
          <p:cNvSpPr/>
          <p:nvPr/>
        </p:nvSpPr>
        <p:spPr>
          <a:xfrm>
            <a:off x="5537200" y="2968719"/>
            <a:ext cx="1148120" cy="269230"/>
          </a:xfrm>
          <a:prstGeom prst="rect">
            <a:avLst/>
          </a:prstGeom>
          <a:noFill/>
          <a:ln/>
        </p:spPr>
        <p:txBody>
          <a:bodyPr wrap="square" lIns="0" tIns="0" rIns="0" bIns="0" rtlCol="0" anchor="t">
            <a:normAutofit/>
          </a:bodyPr>
          <a:lstStyle/>
          <a:p>
            <a:pPr marL="0" indent="0" algn="ctr">
              <a:lnSpc>
                <a:spcPts val="1920"/>
              </a:lnSpc>
              <a:buNone/>
            </a:pPr>
            <a:r>
              <a:rPr lang="en-US" sz="1600" b="1" dirty="0">
                <a:solidFill>
                  <a:srgbClr val="0B1A2B"/>
                </a:solidFill>
                <a:latin typeface="IBM Plex Sans" pitchFamily="34" charset="0"/>
                <a:ea typeface="IBM Plex Sans" pitchFamily="34" charset="-122"/>
                <a:cs typeface="IBM Plex Sans" pitchFamily="34" charset="-120"/>
              </a:rPr>
              <a:t>“Me” time</a:t>
            </a:r>
            <a:endParaRPr lang="en-US" sz="1600" dirty="0"/>
          </a:p>
        </p:txBody>
      </p:sp>
      <p:sp>
        <p:nvSpPr>
          <p:cNvPr id="47" name="Text 45"/>
          <p:cNvSpPr/>
          <p:nvPr/>
        </p:nvSpPr>
        <p:spPr>
          <a:xfrm>
            <a:off x="5483098" y="3252342"/>
            <a:ext cx="1284923" cy="208260"/>
          </a:xfrm>
          <a:prstGeom prst="rect">
            <a:avLst/>
          </a:prstGeom>
          <a:noFill/>
          <a:ln/>
        </p:spPr>
        <p:txBody>
          <a:bodyPr wrap="square" lIns="0" tIns="0" rIns="0" bIns="0" rtlCol="0" anchor="t">
            <a:normAutofit/>
          </a:bodyPr>
          <a:lstStyle/>
          <a:p>
            <a:pPr marL="0" indent="0" algn="ctr">
              <a:lnSpc>
                <a:spcPts val="1440"/>
              </a:lnSpc>
              <a:buNone/>
            </a:pPr>
            <a:r>
              <a:rPr lang="en-US" sz="1200" dirty="0">
                <a:solidFill>
                  <a:srgbClr val="0B1A2B"/>
                </a:solidFill>
                <a:latin typeface="IBM Plex Sans" pitchFamily="34" charset="0"/>
                <a:ea typeface="IBM Plex Sans" pitchFamily="34" charset="-122"/>
                <a:cs typeface="IBM Plex Sans" pitchFamily="34" charset="-120"/>
              </a:rPr>
              <a:t>12:00–3:00 PM</a:t>
            </a:r>
            <a:endParaRPr lang="en-US" sz="1200" dirty="0"/>
          </a:p>
        </p:txBody>
      </p:sp>
      <p:pic>
        <p:nvPicPr>
          <p:cNvPr id="48" name="Image 0" descr="line"/>
          <p:cNvPicPr>
            <a:picLocks noChangeAspect="1"/>
          </p:cNvPicPr>
          <p:nvPr/>
        </p:nvPicPr>
        <p:blipFill>
          <a:blip r:embed="rId3"/>
          <a:srcRect/>
          <a:stretch/>
        </p:blipFill>
        <p:spPr>
          <a:xfrm>
            <a:off x="1574800" y="3633719"/>
            <a:ext cx="9804400" cy="25400"/>
          </a:xfrm>
          <a:prstGeom prst="rect">
            <a:avLst/>
          </a:prstGeom>
        </p:spPr>
      </p:pic>
      <p:sp>
        <p:nvSpPr>
          <p:cNvPr id="49" name="Text 46"/>
          <p:cNvSpPr/>
          <p:nvPr/>
        </p:nvSpPr>
        <p:spPr>
          <a:xfrm>
            <a:off x="5067970" y="3568551"/>
            <a:ext cx="1857502" cy="177800"/>
          </a:xfrm>
          <a:prstGeom prst="rect">
            <a:avLst/>
          </a:prstGeom>
          <a:noFill/>
          <a:ln/>
        </p:spPr>
        <p:txBody>
          <a:bodyPr wrap="square" lIns="0" tIns="0" rIns="0" bIns="0" rtlCol="0" anchor="t">
            <a:normAutofit/>
          </a:bodyPr>
          <a:lstStyle/>
          <a:p>
            <a:pPr marL="0" indent="0" algn="l">
              <a:lnSpc>
                <a:spcPts val="1200"/>
              </a:lnSpc>
              <a:buNone/>
            </a:pPr>
            <a:r>
              <a:rPr lang="en-US" sz="1200" b="1" dirty="0">
                <a:solidFill>
                  <a:srgbClr val="B84700"/>
                </a:solidFill>
                <a:latin typeface="IBM Plex Sans" pitchFamily="34" charset="0"/>
                <a:ea typeface="IBM Plex Sans" pitchFamily="34" charset="-122"/>
                <a:cs typeface="IBM Plex Sans" pitchFamily="34" charset="-120"/>
              </a:rPr>
              <a:t>All aboard · 3:00 PM</a:t>
            </a:r>
            <a:endParaRPr lang="en-US" sz="1200" dirty="0"/>
          </a:p>
        </p:txBody>
      </p:sp>
      <p:sp>
        <p:nvSpPr>
          <p:cNvPr id="50" name="Text 47"/>
          <p:cNvSpPr/>
          <p:nvPr/>
        </p:nvSpPr>
        <p:spPr>
          <a:xfrm>
            <a:off x="3556000" y="3781109"/>
            <a:ext cx="1879600" cy="335259"/>
          </a:xfrm>
          <a:prstGeom prst="roundRect">
            <a:avLst>
              <a:gd name="adj" fmla="val 21277"/>
            </a:avLst>
          </a:prstGeom>
          <a:solidFill>
            <a:srgbClr val="0B1A2B"/>
          </a:solidFill>
          <a:ln/>
        </p:spPr>
        <p:txBody>
          <a:bodyPr wrap="square" lIns="57601" tIns="19501" rIns="5785" bIns="19501" rtlCol="0" anchor="ctr">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5</a:t>
            </a:r>
            <a:endParaRPr lang="en-US" sz="1200" dirty="0"/>
          </a:p>
        </p:txBody>
      </p:sp>
      <p:sp>
        <p:nvSpPr>
          <p:cNvPr id="51" name="Text 48"/>
          <p:cNvSpPr/>
          <p:nvPr/>
        </p:nvSpPr>
        <p:spPr>
          <a:xfrm>
            <a:off x="3556000" y="4138383"/>
            <a:ext cx="1879600" cy="354933"/>
          </a:xfrm>
          <a:prstGeom prst="roundRect">
            <a:avLst>
              <a:gd name="adj" fmla="val 21277"/>
            </a:avLst>
          </a:prstGeom>
          <a:solidFill>
            <a:srgbClr val="0B1A2B"/>
          </a:solidFill>
          <a:ln/>
        </p:spPr>
        <p:txBody>
          <a:bodyPr wrap="square" lIns="57601" tIns="19501" rIns="5785" bIns="19501" rtlCol="0" anchor="ctr">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6</a:t>
            </a:r>
            <a:endParaRPr lang="en-US" sz="1200" dirty="0"/>
          </a:p>
        </p:txBody>
      </p:sp>
      <p:sp>
        <p:nvSpPr>
          <p:cNvPr id="52" name="Shape 49"/>
          <p:cNvSpPr/>
          <p:nvPr/>
        </p:nvSpPr>
        <p:spPr>
          <a:xfrm>
            <a:off x="5537200" y="3769077"/>
            <a:ext cx="1879600" cy="743155"/>
          </a:xfrm>
          <a:prstGeom prst="roundRect">
            <a:avLst>
              <a:gd name="adj" fmla="val 10309"/>
            </a:avLst>
          </a:prstGeom>
          <a:solidFill>
            <a:srgbClr val="0B1A2B"/>
          </a:solidFill>
          <a:ln/>
        </p:spPr>
        <p:txBody>
          <a:bodyPr/>
          <a:lstStyle/>
          <a:p>
            <a:endParaRPr lang="en-US"/>
          </a:p>
        </p:txBody>
      </p:sp>
      <p:sp>
        <p:nvSpPr>
          <p:cNvPr id="53" name="Text 50"/>
          <p:cNvSpPr/>
          <p:nvPr/>
        </p:nvSpPr>
        <p:spPr>
          <a:xfrm>
            <a:off x="5613400" y="3867338"/>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7</a:t>
            </a:r>
            <a:endParaRPr lang="en-US" sz="1200" dirty="0"/>
          </a:p>
        </p:txBody>
      </p:sp>
      <p:sp>
        <p:nvSpPr>
          <p:cNvPr id="54" name="Text 51"/>
          <p:cNvSpPr/>
          <p:nvPr/>
        </p:nvSpPr>
        <p:spPr>
          <a:xfrm>
            <a:off x="5613400" y="4050198"/>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B7C7DA"/>
                </a:solidFill>
                <a:latin typeface="IBM Plex Sans" pitchFamily="34" charset="0"/>
                <a:ea typeface="IBM Plex Sans" pitchFamily="34" charset="-122"/>
                <a:cs typeface="IBM Plex Sans" pitchFamily="34" charset="-120"/>
              </a:rPr>
              <a:t>3:30–5:30</a:t>
            </a:r>
            <a:endParaRPr lang="en-US" sz="1200" dirty="0"/>
          </a:p>
        </p:txBody>
      </p:sp>
      <p:sp>
        <p:nvSpPr>
          <p:cNvPr id="55" name="Shape 52"/>
          <p:cNvSpPr/>
          <p:nvPr/>
        </p:nvSpPr>
        <p:spPr>
          <a:xfrm>
            <a:off x="7518400" y="3769078"/>
            <a:ext cx="1879600" cy="743154"/>
          </a:xfrm>
          <a:prstGeom prst="roundRect">
            <a:avLst>
              <a:gd name="adj" fmla="val 10309"/>
            </a:avLst>
          </a:prstGeom>
          <a:solidFill>
            <a:srgbClr val="0B1A2B"/>
          </a:solidFill>
          <a:ln/>
        </p:spPr>
        <p:txBody>
          <a:bodyPr/>
          <a:lstStyle/>
          <a:p>
            <a:endParaRPr lang="en-US"/>
          </a:p>
        </p:txBody>
      </p:sp>
      <p:sp>
        <p:nvSpPr>
          <p:cNvPr id="56" name="Text 53"/>
          <p:cNvSpPr/>
          <p:nvPr/>
        </p:nvSpPr>
        <p:spPr>
          <a:xfrm>
            <a:off x="7594600" y="3867338"/>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F4F7FB"/>
                </a:solidFill>
                <a:latin typeface="IBM Plex Sans" pitchFamily="34" charset="0"/>
                <a:ea typeface="IBM Plex Sans" pitchFamily="34" charset="-122"/>
                <a:cs typeface="IBM Plex Sans" pitchFamily="34" charset="-120"/>
              </a:rPr>
              <a:t>Session 8</a:t>
            </a:r>
            <a:endParaRPr lang="en-US" sz="1200" dirty="0"/>
          </a:p>
        </p:txBody>
      </p:sp>
      <p:sp>
        <p:nvSpPr>
          <p:cNvPr id="57" name="Text 54"/>
          <p:cNvSpPr/>
          <p:nvPr/>
        </p:nvSpPr>
        <p:spPr>
          <a:xfrm>
            <a:off x="7594600" y="4050198"/>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B7C7DA"/>
                </a:solidFill>
                <a:latin typeface="IBM Plex Sans" pitchFamily="34" charset="0"/>
                <a:ea typeface="IBM Plex Sans" pitchFamily="34" charset="-122"/>
                <a:cs typeface="IBM Plex Sans" pitchFamily="34" charset="-120"/>
              </a:rPr>
              <a:t>3:30–5:30</a:t>
            </a:r>
            <a:endParaRPr lang="en-US" sz="1200" dirty="0"/>
          </a:p>
        </p:txBody>
      </p:sp>
      <p:sp>
        <p:nvSpPr>
          <p:cNvPr id="58" name="Shape 55"/>
          <p:cNvSpPr/>
          <p:nvPr/>
        </p:nvSpPr>
        <p:spPr>
          <a:xfrm>
            <a:off x="9499600" y="4697508"/>
            <a:ext cx="1879600" cy="457200"/>
          </a:xfrm>
          <a:prstGeom prst="roundRect">
            <a:avLst>
              <a:gd name="adj" fmla="val 13889"/>
            </a:avLst>
          </a:prstGeom>
          <a:solidFill>
            <a:srgbClr val="FF2E63"/>
          </a:solidFill>
          <a:ln/>
        </p:spPr>
        <p:txBody>
          <a:bodyPr/>
          <a:lstStyle/>
          <a:p>
            <a:endParaRPr lang="en-US"/>
          </a:p>
        </p:txBody>
      </p:sp>
      <p:sp>
        <p:nvSpPr>
          <p:cNvPr id="59" name="Text 56"/>
          <p:cNvSpPr/>
          <p:nvPr/>
        </p:nvSpPr>
        <p:spPr>
          <a:xfrm>
            <a:off x="9575800" y="4735608"/>
            <a:ext cx="1779016" cy="208260"/>
          </a:xfrm>
          <a:prstGeom prst="rect">
            <a:avLst/>
          </a:prstGeom>
          <a:noFill/>
          <a:ln/>
        </p:spPr>
        <p:txBody>
          <a:bodyPr wrap="square" lIns="0" tIns="0" rIns="0" bIns="0" rtlCol="0" anchor="t">
            <a:normAutofit/>
          </a:bodyPr>
          <a:lstStyle/>
          <a:p>
            <a:pPr marL="0" indent="0" algn="l">
              <a:lnSpc>
                <a:spcPts val="1440"/>
              </a:lnSpc>
              <a:buNone/>
            </a:pPr>
            <a:r>
              <a:rPr lang="en-US" sz="1200" b="1" dirty="0">
                <a:solidFill>
                  <a:srgbClr val="0B1A2B"/>
                </a:solidFill>
                <a:latin typeface="IBM Plex Sans" pitchFamily="34" charset="0"/>
                <a:ea typeface="IBM Plex Sans" pitchFamily="34" charset="-122"/>
                <a:cs typeface="IBM Plex Sans" pitchFamily="34" charset="-120"/>
              </a:rPr>
              <a:t>Dinner</a:t>
            </a:r>
            <a:endParaRPr lang="en-US" sz="1200" dirty="0"/>
          </a:p>
        </p:txBody>
      </p:sp>
      <p:sp>
        <p:nvSpPr>
          <p:cNvPr id="60" name="Text 57"/>
          <p:cNvSpPr/>
          <p:nvPr/>
        </p:nvSpPr>
        <p:spPr>
          <a:xfrm>
            <a:off x="9575800" y="4918468"/>
            <a:ext cx="1779016" cy="208260"/>
          </a:xfrm>
          <a:prstGeom prst="rect">
            <a:avLst/>
          </a:prstGeom>
          <a:noFill/>
          <a:ln/>
        </p:spPr>
        <p:txBody>
          <a:bodyPr wrap="square" lIns="0" tIns="0" rIns="0" bIns="0" rtlCol="0" anchor="t">
            <a:normAutofit/>
          </a:bodyPr>
          <a:lstStyle/>
          <a:p>
            <a:pPr marL="0" indent="0" algn="l">
              <a:lnSpc>
                <a:spcPts val="1440"/>
              </a:lnSpc>
              <a:buNone/>
            </a:pPr>
            <a:r>
              <a:rPr lang="en-US" sz="1200" dirty="0">
                <a:solidFill>
                  <a:srgbClr val="0B1A2B"/>
                </a:solidFill>
                <a:latin typeface="IBM Plex Sans" pitchFamily="34" charset="0"/>
                <a:ea typeface="IBM Plex Sans" pitchFamily="34" charset="-122"/>
                <a:cs typeface="IBM Plex Sans" pitchFamily="34" charset="-120"/>
              </a:rPr>
              <a:t>6:30 PM</a:t>
            </a:r>
            <a:endParaRPr lang="en-US" sz="1200" dirty="0"/>
          </a:p>
        </p:txBody>
      </p:sp>
      <p:sp>
        <p:nvSpPr>
          <p:cNvPr id="61" name="Text 58"/>
          <p:cNvSpPr/>
          <p:nvPr/>
        </p:nvSpPr>
        <p:spPr>
          <a:xfrm>
            <a:off x="812800" y="6238280"/>
            <a:ext cx="39074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C80"/>
                </a:solidFill>
                <a:latin typeface="IBM Plex Sans" pitchFamily="34" charset="0"/>
                <a:ea typeface="IBM Plex Sans" pitchFamily="34" charset="-122"/>
                <a:cs typeface="IBM Plex Sans" pitchFamily="34" charset="-120"/>
              </a:rPr>
              <a:t>MAXCON™ 2027 · liquidenterprise.com/maxcon</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A2B"/>
        </a:solidFill>
        <a:effectLst/>
      </p:bgPr>
    </p:bg>
    <p:spTree>
      <p:nvGrpSpPr>
        <p:cNvPr id="1" name=""/>
        <p:cNvGrpSpPr/>
        <p:nvPr/>
      </p:nvGrpSpPr>
      <p:grpSpPr>
        <a:xfrm>
          <a:off x="0" y="0"/>
          <a:ext cx="0" cy="0"/>
          <a:chOff x="0" y="0"/>
          <a:chExt cx="0" cy="0"/>
        </a:xfrm>
      </p:grpSpPr>
      <p:pic>
        <p:nvPicPr>
          <p:cNvPr id="2" name="Image 0" descr="Rows of seating in the ship's conference center"/>
          <p:cNvPicPr>
            <a:picLocks noChangeAspect="1"/>
          </p:cNvPicPr>
          <p:nvPr/>
        </p:nvPicPr>
        <p:blipFill>
          <a:blip r:embed="rId3"/>
          <a:srcRect l="25029" r="25029"/>
          <a:stretch/>
        </p:blipFill>
        <p:spPr>
          <a:xfrm>
            <a:off x="6705600" y="0"/>
            <a:ext cx="5486400" cy="6858000"/>
          </a:xfrm>
          <a:prstGeom prst="rect">
            <a:avLst/>
          </a:prstGeom>
        </p:spPr>
      </p:pic>
      <p:sp>
        <p:nvSpPr>
          <p:cNvPr id="3" name="Shape 0"/>
          <p:cNvSpPr/>
          <p:nvPr/>
        </p:nvSpPr>
        <p:spPr>
          <a:xfrm>
            <a:off x="6705600" y="0"/>
            <a:ext cx="2286000" cy="6858000"/>
          </a:xfrm>
          <a:prstGeom prst="rect">
            <a:avLst/>
          </a:prstGeom>
          <a:gradFill rotWithShape="1">
            <a:gsLst>
              <a:gs pos="0">
                <a:srgbClr val="0B1A2B"/>
              </a:gs>
              <a:gs pos="100000">
                <a:srgbClr val="0B1A2B">
                  <a:alpha val="0"/>
                </a:srgbClr>
              </a:gs>
            </a:gsLst>
            <a:lin ang="0" scaled="0"/>
          </a:gradFill>
          <a:ln/>
        </p:spPr>
        <p:txBody>
          <a:bodyPr/>
          <a:lstStyle/>
          <a:p>
            <a:endParaRPr lang="en-US"/>
          </a:p>
        </p:txBody>
      </p:sp>
      <p:sp>
        <p:nvSpPr>
          <p:cNvPr id="4"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F6A00"/>
                </a:solidFill>
                <a:latin typeface="IBM Plex Sans" pitchFamily="34" charset="0"/>
                <a:ea typeface="IBM Plex Sans" pitchFamily="34" charset="-122"/>
                <a:cs typeface="IBM Plex Sans" pitchFamily="34" charset="-120"/>
              </a:rPr>
              <a:t>SESSIONS AT MAXCON</a:t>
            </a:r>
            <a:endParaRPr lang="en-US" sz="1200" dirty="0"/>
          </a:p>
        </p:txBody>
      </p:sp>
      <p:sp>
        <p:nvSpPr>
          <p:cNvPr id="5" name="Text 2"/>
          <p:cNvSpPr>
            <a:spLocks noGrp="1"/>
          </p:cNvSpPr>
          <p:nvPr>
            <p:ph type="title"/>
          </p:nvPr>
        </p:nvSpPr>
        <p:spPr>
          <a:xfrm>
            <a:off x="812800" y="1254720"/>
            <a:ext cx="5624830" cy="181352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4F7FB"/>
                </a:solidFill>
                <a:latin typeface="Source Serif 4" pitchFamily="18" charset="0"/>
                <a:ea typeface="Source Serif 4" pitchFamily="18" charset="-122"/>
                <a:cs typeface="Source Serif 4" pitchFamily="18" charset="-120"/>
              </a:rPr>
              <a:t>A more exclusive event, built around longer, deep-dive sessions and hands-on training.</a:t>
            </a:r>
            <a:endParaRPr lang="en-US" sz="3200" dirty="0"/>
          </a:p>
        </p:txBody>
      </p:sp>
      <p:sp>
        <p:nvSpPr>
          <p:cNvPr id="7" name="Text 3"/>
          <p:cNvSpPr/>
          <p:nvPr/>
        </p:nvSpPr>
        <p:spPr>
          <a:xfrm>
            <a:off x="1090761" y="4546749"/>
            <a:ext cx="533853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The roadmap session is part of the morning general session everyone attends, so you won't miss it.</a:t>
            </a:r>
            <a:endParaRPr lang="en-US" sz="1400" dirty="0"/>
          </a:p>
        </p:txBody>
      </p:sp>
      <p:pic>
        <p:nvPicPr>
          <p:cNvPr id="8" name="Image 2" descr="CheckCircle"/>
          <p:cNvPicPr>
            <a:picLocks noChangeAspect="1"/>
          </p:cNvPicPr>
          <p:nvPr/>
        </p:nvPicPr>
        <p:blipFill>
          <a:blip r:embed="rId4"/>
          <a:srcRect/>
          <a:stretch/>
        </p:blipFill>
        <p:spPr>
          <a:xfrm>
            <a:off x="790178" y="5194374"/>
            <a:ext cx="228600" cy="228600"/>
          </a:xfrm>
          <a:prstGeom prst="rect">
            <a:avLst/>
          </a:prstGeom>
        </p:spPr>
      </p:pic>
      <p:sp>
        <p:nvSpPr>
          <p:cNvPr id="9" name="Text 4"/>
          <p:cNvSpPr/>
          <p:nvPr/>
        </p:nvSpPr>
        <p:spPr>
          <a:xfrm>
            <a:off x="1168400" y="5171529"/>
            <a:ext cx="4387155"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Sessions for everyone, regardless of your role.</a:t>
            </a:r>
            <a:endParaRPr lang="en-US" sz="1400" dirty="0"/>
          </a:p>
        </p:txBody>
      </p:sp>
      <p:sp>
        <p:nvSpPr>
          <p:cNvPr id="11" name="Text 5"/>
          <p:cNvSpPr/>
          <p:nvPr/>
        </p:nvSpPr>
        <p:spPr>
          <a:xfrm>
            <a:off x="1123156" y="5547420"/>
            <a:ext cx="5305163"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4F7FB"/>
                </a:solidFill>
                <a:latin typeface="IBM Plex Sans" pitchFamily="34" charset="0"/>
                <a:ea typeface="IBM Plex Sans" pitchFamily="34" charset="-122"/>
                <a:cs typeface="IBM Plex Sans" pitchFamily="34" charset="-120"/>
              </a:rPr>
              <a:t>A balanced, memorable learning experience you'll look forward to year over year.</a:t>
            </a:r>
            <a:endParaRPr lang="en-US" sz="1400" dirty="0"/>
          </a:p>
        </p:txBody>
      </p:sp>
      <p:pic>
        <p:nvPicPr>
          <p:cNvPr id="14" name="Image 2" descr="CheckCircle">
            <a:extLst>
              <a:ext uri="{FF2B5EF4-FFF2-40B4-BE49-F238E27FC236}">
                <a16:creationId xmlns:a16="http://schemas.microsoft.com/office/drawing/2014/main" id="{A1929E4C-F179-14BB-9827-33F7B0D2DCFD}"/>
              </a:ext>
            </a:extLst>
          </p:cNvPr>
          <p:cNvPicPr>
            <a:picLocks noChangeAspect="1"/>
          </p:cNvPicPr>
          <p:nvPr/>
        </p:nvPicPr>
        <p:blipFill>
          <a:blip r:embed="rId4"/>
          <a:srcRect/>
          <a:stretch/>
        </p:blipFill>
        <p:spPr>
          <a:xfrm>
            <a:off x="790178" y="4579739"/>
            <a:ext cx="228600" cy="228600"/>
          </a:xfrm>
          <a:prstGeom prst="rect">
            <a:avLst/>
          </a:prstGeom>
        </p:spPr>
      </p:pic>
      <p:pic>
        <p:nvPicPr>
          <p:cNvPr id="15" name="Image 2" descr="CheckCircle">
            <a:extLst>
              <a:ext uri="{FF2B5EF4-FFF2-40B4-BE49-F238E27FC236}">
                <a16:creationId xmlns:a16="http://schemas.microsoft.com/office/drawing/2014/main" id="{E18AAE8F-259E-5029-2BEA-F68759259128}"/>
              </a:ext>
            </a:extLst>
          </p:cNvPr>
          <p:cNvPicPr>
            <a:picLocks noChangeAspect="1"/>
          </p:cNvPicPr>
          <p:nvPr/>
        </p:nvPicPr>
        <p:blipFill>
          <a:blip r:embed="rId4"/>
          <a:srcRect/>
          <a:stretch/>
        </p:blipFill>
        <p:spPr>
          <a:xfrm>
            <a:off x="792252" y="5572216"/>
            <a:ext cx="228600" cy="228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bg>
      <p:bgPr>
        <a:solidFill>
          <a:srgbClr val="0B1A2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3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4F7FB"/>
                </a:solidFill>
                <a:latin typeface="Source Serif 4" pitchFamily="18" charset="0"/>
                <a:ea typeface="Source Serif 4" pitchFamily="18" charset="-122"/>
                <a:cs typeface="Source Serif 4" pitchFamily="18" charset="-120"/>
              </a:rPr>
              <a:t>Making the case</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26530"/>
          <a:ext cx="5892800" cy="2316066"/>
        </p:xfrm>
        <a:graphic>
          <a:graphicData uri="http://schemas.openxmlformats.org/drawingml/2006/table">
            <a:tbl>
              <a:tblPr/>
              <a:tblGrid>
                <a:gridCol w="2003552">
                  <a:extLst>
                    <a:ext uri="{9D8B030D-6E8A-4147-A177-3AD203B41FA5}">
                      <a16:colId xmlns:a16="http://schemas.microsoft.com/office/drawing/2014/main" val="20000"/>
                    </a:ext>
                  </a:extLst>
                </a:gridCol>
                <a:gridCol w="1944624">
                  <a:extLst>
                    <a:ext uri="{9D8B030D-6E8A-4147-A177-3AD203B41FA5}">
                      <a16:colId xmlns:a16="http://schemas.microsoft.com/office/drawing/2014/main" val="20001"/>
                    </a:ext>
                  </a:extLst>
                </a:gridCol>
                <a:gridCol w="1944624">
                  <a:extLst>
                    <a:ext uri="{9D8B030D-6E8A-4147-A177-3AD203B41FA5}">
                      <a16:colId xmlns:a16="http://schemas.microsoft.com/office/drawing/2014/main" val="20002"/>
                    </a:ext>
                  </a:extLst>
                </a:gridCol>
              </a:tblGrid>
              <a:tr h="386011">
                <a:tc>
                  <a:txBody>
                    <a:bodyPr/>
                    <a:lstStyle/>
                    <a:p>
                      <a:pPr marL="0" indent="0">
                        <a:lnSpc>
                          <a:spcPts val="1960"/>
                        </a:lnSpc>
                        <a:buNone/>
                      </a:pPr>
                      <a:r>
                        <a:rPr lang="en-US" sz="1400" b="1" dirty="0">
                          <a:solidFill>
                            <a:srgbClr val="8A9BB0"/>
                          </a:solidFill>
                          <a:latin typeface="IBM Plex Sans" pitchFamily="34" charset="0"/>
                          <a:ea typeface="IBM Plex Sans" pitchFamily="34" charset="-122"/>
                          <a:cs typeface="IBM Plex Sans" pitchFamily="34" charset="-120"/>
                        </a:rPr>
                        <a:t>Per attendee</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E5964"/>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E5964"/>
                      </a:solidFill>
                      <a:prstDash val="solid"/>
                      <a:round/>
                      <a:headEnd type="none" w="med" len="med"/>
                      <a:tailEnd type="none" w="med" len="med"/>
                    </a:lnB>
                    <a:solidFill>
                      <a:srgbClr val="1E2C3B"/>
                    </a:solidFill>
                  </a:tcPr>
                </a:tc>
                <a:tc>
                  <a:txBody>
                    <a:bodyPr/>
                    <a:lstStyle/>
                    <a:p>
                      <a:pPr marL="0" indent="0" algn="r">
                        <a:lnSpc>
                          <a:spcPts val="1960"/>
                        </a:lnSpc>
                        <a:buNone/>
                      </a:pPr>
                      <a:r>
                        <a:rPr lang="en-US" sz="1400" b="1" dirty="0">
                          <a:solidFill>
                            <a:srgbClr val="FF6A00"/>
                          </a:solidFill>
                          <a:latin typeface="IBM Plex Sans" pitchFamily="34" charset="0"/>
                          <a:ea typeface="IBM Plex Sans" pitchFamily="34" charset="-122"/>
                          <a:cs typeface="IBM Plex Sans" pitchFamily="34" charset="-120"/>
                        </a:rPr>
                        <a:t>MAXCON 2027</a:t>
                      </a:r>
                      <a:endParaRPr lang="en-US" sz="1400" dirty="0">
                        <a:latin typeface="IBM Plex Sans" charset="0"/>
                        <a:ea typeface="IBM Plex Sans" charset="0"/>
                        <a:cs typeface="IBM Plex Sans" charset="0"/>
                      </a:endParaRPr>
                    </a:p>
                  </a:txBody>
                  <a:tcPr marL="62230" marR="62230" marT="62230" marB="62230">
                    <a:lnL w="12700" cap="flat" cmpd="sng" algn="ctr">
                      <a:solidFill>
                        <a:srgbClr val="4E5964"/>
                      </a:solidFill>
                      <a:prstDash val="solid"/>
                      <a:round/>
                      <a:headEnd type="none" w="med" len="med"/>
                      <a:tailEnd type="none" w="med" len="med"/>
                    </a:lnL>
                    <a:lnR w="12700" cap="flat" cmpd="sng" algn="ctr">
                      <a:solidFill>
                        <a:srgbClr val="4E5964"/>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E5964"/>
                      </a:solidFill>
                      <a:prstDash val="solid"/>
                      <a:round/>
                      <a:headEnd type="none" w="med" len="med"/>
                      <a:tailEnd type="none" w="med" len="med"/>
                    </a:lnB>
                    <a:solidFill>
                      <a:srgbClr val="1E2C3B"/>
                    </a:solidFill>
                  </a:tcPr>
                </a:tc>
                <a:tc>
                  <a:txBody>
                    <a:bodyPr/>
                    <a:lstStyle/>
                    <a:p>
                      <a:pPr marL="0" indent="0" algn="r">
                        <a:lnSpc>
                          <a:spcPts val="1960"/>
                        </a:lnSpc>
                        <a:buNone/>
                      </a:pPr>
                      <a:r>
                        <a:rPr lang="en-US" sz="1400" b="1" dirty="0">
                          <a:solidFill>
                            <a:srgbClr val="8A9BB0"/>
                          </a:solidFill>
                          <a:latin typeface="IBM Plex Sans" pitchFamily="34" charset="0"/>
                          <a:ea typeface="IBM Plex Sans" pitchFamily="34" charset="-122"/>
                          <a:cs typeface="IBM Plex Sans" pitchFamily="34" charset="-120"/>
                        </a:rPr>
                        <a:t>Other conferences</a:t>
                      </a:r>
                      <a:endParaRPr lang="en-US" sz="1400" dirty="0">
                        <a:latin typeface="IBM Plex Sans" charset="0"/>
                        <a:ea typeface="IBM Plex Sans" charset="0"/>
                        <a:cs typeface="IBM Plex Sans" charset="0"/>
                      </a:endParaRPr>
                    </a:p>
                  </a:txBody>
                  <a:tcPr marL="62230" marR="62230" marT="62230" marB="62230">
                    <a:lnL w="12700" cap="flat" cmpd="sng" algn="ctr">
                      <a:solidFill>
                        <a:srgbClr val="4E5964"/>
                      </a:solidFill>
                      <a:prstDash val="solid"/>
                      <a:round/>
                      <a:headEnd type="none" w="med" len="med"/>
                      <a:tailEnd type="none" w="med" len="med"/>
                    </a:lnL>
                    <a:lnR w="12700" cap="flat" cmpd="sng" algn="ctr">
                      <a:solidFill>
                        <a:srgbClr val="4E5964"/>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E5964"/>
                      </a:solidFill>
                      <a:prstDash val="solid"/>
                      <a:round/>
                      <a:headEnd type="none" w="med" len="med"/>
                      <a:tailEnd type="none" w="med" len="med"/>
                    </a:lnB>
                    <a:solidFill>
                      <a:srgbClr val="1E2C3B"/>
                    </a:solidFill>
                  </a:tcPr>
                </a:tc>
                <a:extLst>
                  <a:ext uri="{0D108BD9-81ED-4DB2-BD59-A6C34878D82A}">
                    <a16:rowId xmlns:a16="http://schemas.microsoft.com/office/drawing/2014/main" val="10000"/>
                  </a:ext>
                </a:extLst>
              </a:tr>
              <a:tr h="386011">
                <a:tc>
                  <a:txBody>
                    <a:bodyPr/>
                    <a:lstStyle/>
                    <a:p>
                      <a:pPr marL="0" indent="0">
                        <a:lnSpc>
                          <a:spcPts val="1960"/>
                        </a:lnSpc>
                        <a:buNone/>
                      </a:pPr>
                      <a:r>
                        <a:rPr lang="en-US" sz="1400" dirty="0">
                          <a:solidFill>
                            <a:srgbClr val="F4F7FB"/>
                          </a:solidFill>
                          <a:latin typeface="IBM Plex Sans" pitchFamily="34" charset="0"/>
                          <a:ea typeface="IBM Plex Sans" pitchFamily="34" charset="-122"/>
                          <a:cs typeface="IBM Plex Sans" pitchFamily="34" charset="-120"/>
                        </a:rPr>
                        <a:t>Registration</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E5964"/>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F4F7FB"/>
                          </a:solidFill>
                          <a:latin typeface="IBM Plex Sans" pitchFamily="34" charset="0"/>
                          <a:ea typeface="IBM Plex Sans" pitchFamily="34" charset="-122"/>
                          <a:cs typeface="IBM Plex Sans" pitchFamily="34" charset="-120"/>
                        </a:rPr>
                        <a:t>$3,750</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E5964"/>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B7C7DA"/>
                          </a:solidFill>
                          <a:latin typeface="IBM Plex Sans" pitchFamily="34" charset="0"/>
                          <a:ea typeface="IBM Plex Sans" pitchFamily="34" charset="-122"/>
                          <a:cs typeface="IBM Plex Sans" pitchFamily="34" charset="-120"/>
                        </a:rPr>
                        <a:t>$1,800–$2,700</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E5964"/>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extLst>
                  <a:ext uri="{0D108BD9-81ED-4DB2-BD59-A6C34878D82A}">
                    <a16:rowId xmlns:a16="http://schemas.microsoft.com/office/drawing/2014/main" val="10001"/>
                  </a:ext>
                </a:extLst>
              </a:tr>
              <a:tr h="386011">
                <a:tc>
                  <a:txBody>
                    <a:bodyPr/>
                    <a:lstStyle/>
                    <a:p>
                      <a:pPr marL="0" indent="0">
                        <a:lnSpc>
                          <a:spcPts val="1960"/>
                        </a:lnSpc>
                        <a:buNone/>
                      </a:pPr>
                      <a:r>
                        <a:rPr lang="en-US" sz="1400" dirty="0">
                          <a:solidFill>
                            <a:srgbClr val="F4F7FB"/>
                          </a:solidFill>
                          <a:latin typeface="IBM Plex Sans" pitchFamily="34" charset="0"/>
                          <a:ea typeface="IBM Plex Sans" pitchFamily="34" charset="-122"/>
                          <a:cs typeface="IBM Plex Sans" pitchFamily="34" charset="-120"/>
                        </a:rPr>
                        <a:t>Hotel</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F4F7FB"/>
                          </a:solidFill>
                          <a:latin typeface="IBM Plex Sans" pitchFamily="34" charset="0"/>
                          <a:ea typeface="IBM Plex Sans" pitchFamily="34" charset="-122"/>
                          <a:cs typeface="IBM Plex Sans" pitchFamily="34" charset="-120"/>
                        </a:rPr>
                        <a:t>$250 (1 night)</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B7C7DA"/>
                          </a:solidFill>
                          <a:latin typeface="IBM Plex Sans" pitchFamily="34" charset="0"/>
                          <a:ea typeface="IBM Plex Sans" pitchFamily="34" charset="-122"/>
                          <a:cs typeface="IBM Plex Sans" pitchFamily="34" charset="-120"/>
                        </a:rPr>
                        <a:t>$1,400–$1,500</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extLst>
                  <a:ext uri="{0D108BD9-81ED-4DB2-BD59-A6C34878D82A}">
                    <a16:rowId xmlns:a16="http://schemas.microsoft.com/office/drawing/2014/main" val="10002"/>
                  </a:ext>
                </a:extLst>
              </a:tr>
              <a:tr h="386011">
                <a:tc>
                  <a:txBody>
                    <a:bodyPr/>
                    <a:lstStyle/>
                    <a:p>
                      <a:pPr marL="0" indent="0">
                        <a:lnSpc>
                          <a:spcPts val="1960"/>
                        </a:lnSpc>
                        <a:buNone/>
                      </a:pPr>
                      <a:r>
                        <a:rPr lang="en-US" sz="1400" dirty="0">
                          <a:solidFill>
                            <a:srgbClr val="F4F7FB"/>
                          </a:solidFill>
                          <a:latin typeface="IBM Plex Sans" pitchFamily="34" charset="0"/>
                          <a:ea typeface="IBM Plex Sans" pitchFamily="34" charset="-122"/>
                          <a:cs typeface="IBM Plex Sans" pitchFamily="34" charset="-120"/>
                        </a:rPr>
                        <a:t>Meals</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F4F7FB"/>
                          </a:solidFill>
                          <a:latin typeface="IBM Plex Sans" pitchFamily="34" charset="0"/>
                          <a:ea typeface="IBM Plex Sans" pitchFamily="34" charset="-122"/>
                          <a:cs typeface="IBM Plex Sans" pitchFamily="34" charset="-120"/>
                        </a:rPr>
                        <a:t>Included</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B7C7DA"/>
                          </a:solidFill>
                          <a:latin typeface="IBM Plex Sans" pitchFamily="34" charset="0"/>
                          <a:ea typeface="IBM Plex Sans" pitchFamily="34" charset="-122"/>
                          <a:cs typeface="IBM Plex Sans" pitchFamily="34" charset="-120"/>
                        </a:rPr>
                        <a:t>$200</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extLst>
                  <a:ext uri="{0D108BD9-81ED-4DB2-BD59-A6C34878D82A}">
                    <a16:rowId xmlns:a16="http://schemas.microsoft.com/office/drawing/2014/main" val="10003"/>
                  </a:ext>
                </a:extLst>
              </a:tr>
              <a:tr h="386011">
                <a:tc>
                  <a:txBody>
                    <a:bodyPr/>
                    <a:lstStyle/>
                    <a:p>
                      <a:pPr marL="0" indent="0">
                        <a:lnSpc>
                          <a:spcPts val="1960"/>
                        </a:lnSpc>
                        <a:buNone/>
                      </a:pPr>
                      <a:r>
                        <a:rPr lang="en-US" sz="1400" dirty="0">
                          <a:solidFill>
                            <a:srgbClr val="F4F7FB"/>
                          </a:solidFill>
                          <a:latin typeface="IBM Plex Sans" pitchFamily="34" charset="0"/>
                          <a:ea typeface="IBM Plex Sans" pitchFamily="34" charset="-122"/>
                          <a:cs typeface="IBM Plex Sans" pitchFamily="34" charset="-120"/>
                        </a:rPr>
                        <a:t>Evening events</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F4F7FB"/>
                          </a:solidFill>
                          <a:latin typeface="IBM Plex Sans" pitchFamily="34" charset="0"/>
                          <a:ea typeface="IBM Plex Sans" pitchFamily="34" charset="-122"/>
                          <a:cs typeface="IBM Plex Sans" pitchFamily="34" charset="-120"/>
                        </a:rPr>
                        <a:t>Included</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tc>
                  <a:txBody>
                    <a:bodyPr/>
                    <a:lstStyle/>
                    <a:p>
                      <a:pPr marL="0" indent="0" algn="r">
                        <a:lnSpc>
                          <a:spcPts val="1960"/>
                        </a:lnSpc>
                        <a:buNone/>
                      </a:pPr>
                      <a:r>
                        <a:rPr lang="en-US" sz="1400" dirty="0">
                          <a:solidFill>
                            <a:srgbClr val="B7C7DA"/>
                          </a:solidFill>
                          <a:latin typeface="IBM Plex Sans" pitchFamily="34" charset="0"/>
                          <a:ea typeface="IBM Plex Sans" pitchFamily="34" charset="-122"/>
                          <a:cs typeface="IBM Plex Sans" pitchFamily="34" charset="-120"/>
                        </a:rPr>
                        <a:t>$150</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04B57"/>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04B57"/>
                      </a:solidFill>
                      <a:prstDash val="solid"/>
                      <a:round/>
                      <a:headEnd type="none" w="med" len="med"/>
                      <a:tailEnd type="none" w="med" len="med"/>
                    </a:lnB>
                  </a:tcPr>
                </a:tc>
                <a:extLst>
                  <a:ext uri="{0D108BD9-81ED-4DB2-BD59-A6C34878D82A}">
                    <a16:rowId xmlns:a16="http://schemas.microsoft.com/office/drawing/2014/main" val="10004"/>
                  </a:ext>
                </a:extLst>
              </a:tr>
              <a:tr h="386011">
                <a:tc>
                  <a:txBody>
                    <a:bodyPr/>
                    <a:lstStyle/>
                    <a:p>
                      <a:pPr marL="0" indent="0">
                        <a:lnSpc>
                          <a:spcPts val="1960"/>
                        </a:lnSpc>
                        <a:buNone/>
                      </a:pPr>
                      <a:r>
                        <a:rPr lang="en-US" sz="1400" dirty="0">
                          <a:solidFill>
                            <a:srgbClr val="F4F7FB"/>
                          </a:solidFill>
                          <a:latin typeface="IBM Plex Sans" pitchFamily="34" charset="0"/>
                          <a:ea typeface="IBM Plex Sans" pitchFamily="34" charset="-122"/>
                          <a:cs typeface="IBM Plex Sans" pitchFamily="34" charset="-120"/>
                        </a:rPr>
                        <a:t>Total per attendee</a:t>
                      </a:r>
                      <a:endParaRPr lang="en-US" sz="1400" dirty="0">
                        <a:latin typeface="IBM Plex Sans" charset="0"/>
                        <a:ea typeface="IBM Plex Sans" charset="0"/>
                        <a:cs typeface="IBM Plex Sans" charset="0"/>
                      </a:endParaRPr>
                    </a:p>
                  </a:txBody>
                  <a:tcPr marL="62230" marR="62230" marT="62230" marB="62230">
                    <a:lnL w="12700" cap="flat" cmpd="sng" algn="ctr">
                      <a:solidFill>
                        <a:srgbClr val="404B57"/>
                      </a:solidFill>
                      <a:prstDash val="solid"/>
                      <a:round/>
                      <a:headEnd type="none" w="med" len="med"/>
                      <a:tailEnd type="none" w="med" len="med"/>
                    </a:lnL>
                    <a:lnR w="12700" cap="flat" cmpd="sng" algn="ctr">
                      <a:solidFill>
                        <a:srgbClr val="465565"/>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65565"/>
                      </a:solidFill>
                      <a:prstDash val="solid"/>
                      <a:round/>
                      <a:headEnd type="none" w="med" len="med"/>
                      <a:tailEnd type="none" w="med" len="med"/>
                    </a:lnB>
                    <a:solidFill>
                      <a:srgbClr val="13273D"/>
                    </a:solidFill>
                  </a:tcPr>
                </a:tc>
                <a:tc>
                  <a:txBody>
                    <a:bodyPr/>
                    <a:lstStyle/>
                    <a:p>
                      <a:pPr marL="0" indent="0" algn="r">
                        <a:lnSpc>
                          <a:spcPts val="1960"/>
                        </a:lnSpc>
                        <a:buNone/>
                      </a:pPr>
                      <a:r>
                        <a:rPr lang="en-US" sz="1400" dirty="0">
                          <a:solidFill>
                            <a:srgbClr val="FF6A00"/>
                          </a:solidFill>
                          <a:latin typeface="IBM Plex Sans" pitchFamily="34" charset="0"/>
                          <a:ea typeface="IBM Plex Sans" pitchFamily="34" charset="-122"/>
                          <a:cs typeface="IBM Plex Sans" pitchFamily="34" charset="-120"/>
                        </a:rPr>
                        <a:t>~$4,000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465565"/>
                      </a:solidFill>
                      <a:prstDash val="solid"/>
                      <a:round/>
                      <a:headEnd type="none" w="med" len="med"/>
                      <a:tailEnd type="none" w="med" len="med"/>
                    </a:lnL>
                    <a:lnR w="12700" cap="flat" cmpd="sng" algn="ctr">
                      <a:solidFill>
                        <a:srgbClr val="465565"/>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65565"/>
                      </a:solidFill>
                      <a:prstDash val="solid"/>
                      <a:round/>
                      <a:headEnd type="none" w="med" len="med"/>
                      <a:tailEnd type="none" w="med" len="med"/>
                    </a:lnB>
                    <a:solidFill>
                      <a:srgbClr val="13273D"/>
                    </a:solidFill>
                  </a:tcPr>
                </a:tc>
                <a:tc>
                  <a:txBody>
                    <a:bodyPr/>
                    <a:lstStyle/>
                    <a:p>
                      <a:pPr marL="0" indent="0" algn="r">
                        <a:lnSpc>
                          <a:spcPts val="1960"/>
                        </a:lnSpc>
                        <a:buNone/>
                      </a:pPr>
                      <a:r>
                        <a:rPr lang="en-US" sz="1400" dirty="0">
                          <a:solidFill>
                            <a:srgbClr val="F4F7FB"/>
                          </a:solidFill>
                          <a:latin typeface="IBM Plex Sans" pitchFamily="34" charset="0"/>
                          <a:ea typeface="IBM Plex Sans" pitchFamily="34" charset="-122"/>
                          <a:cs typeface="IBM Plex Sans" pitchFamily="34" charset="-120"/>
                        </a:rPr>
                        <a:t>$4,300–$4,550</a:t>
                      </a:r>
                      <a:endParaRPr lang="en-US" sz="1400" dirty="0">
                        <a:latin typeface="IBM Plex Sans" charset="0"/>
                        <a:ea typeface="IBM Plex Sans" charset="0"/>
                        <a:cs typeface="IBM Plex Sans" charset="0"/>
                      </a:endParaRPr>
                    </a:p>
                  </a:txBody>
                  <a:tcPr marL="62230" marR="62230" marT="62230" marB="62230">
                    <a:lnL w="12700" cap="flat" cmpd="sng" algn="ctr">
                      <a:solidFill>
                        <a:srgbClr val="465565"/>
                      </a:solidFill>
                      <a:prstDash val="solid"/>
                      <a:round/>
                      <a:headEnd type="none" w="med" len="med"/>
                      <a:tailEnd type="none" w="med" len="med"/>
                    </a:lnL>
                    <a:lnR w="12700" cap="flat" cmpd="sng" algn="ctr">
                      <a:solidFill>
                        <a:srgbClr val="465565"/>
                      </a:solidFill>
                      <a:prstDash val="solid"/>
                      <a:round/>
                      <a:headEnd type="none" w="med" len="med"/>
                      <a:tailEnd type="none" w="med" len="med"/>
                    </a:lnR>
                    <a:lnT w="12700" cap="flat" cmpd="sng" algn="ctr">
                      <a:solidFill>
                        <a:srgbClr val="404B57"/>
                      </a:solidFill>
                      <a:prstDash val="solid"/>
                      <a:round/>
                      <a:headEnd type="none" w="med" len="med"/>
                      <a:tailEnd type="none" w="med" len="med"/>
                    </a:lnT>
                    <a:lnB w="12700" cap="flat" cmpd="sng" algn="ctr">
                      <a:solidFill>
                        <a:srgbClr val="465565"/>
                      </a:solidFill>
                      <a:prstDash val="solid"/>
                      <a:round/>
                      <a:headEnd type="none" w="med" len="med"/>
                      <a:tailEnd type="none" w="med" len="med"/>
                    </a:lnB>
                    <a:solidFill>
                      <a:srgbClr val="13273D"/>
                    </a:solidFill>
                  </a:tcPr>
                </a:tc>
                <a:extLst>
                  <a:ext uri="{0D108BD9-81ED-4DB2-BD59-A6C34878D82A}">
                    <a16:rowId xmlns:a16="http://schemas.microsoft.com/office/drawing/2014/main" val="10005"/>
                  </a:ext>
                </a:extLst>
              </a:tr>
            </a:tbl>
          </a:graphicData>
        </a:graphic>
      </p:graphicFrame>
      <p:sp>
        <p:nvSpPr>
          <p:cNvPr id="4" name="Text 1"/>
          <p:cNvSpPr/>
          <p:nvPr/>
        </p:nvSpPr>
        <p:spPr>
          <a:xfrm>
            <a:off x="812800" y="3969593"/>
            <a:ext cx="6082665"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BB0"/>
                </a:solidFill>
                <a:latin typeface="IBM Plex Sans" pitchFamily="34" charset="0"/>
                <a:ea typeface="IBM Plex Sans" pitchFamily="34" charset="-122"/>
                <a:cs typeface="IBM Plex Sans" pitchFamily="34" charset="-120"/>
              </a:rPr>
              <a:t>Per attendee, excluding airfare. Other-conference hotel reflects rates attendees paid at recent comparable events.</a:t>
            </a:r>
            <a:endParaRPr lang="en-US" sz="1200" dirty="0"/>
          </a:p>
        </p:txBody>
      </p:sp>
      <p:sp>
        <p:nvSpPr>
          <p:cNvPr id="5" name="Shape 2"/>
          <p:cNvSpPr/>
          <p:nvPr/>
        </p:nvSpPr>
        <p:spPr>
          <a:xfrm>
            <a:off x="6975475" y="1517005"/>
            <a:ext cx="4400550" cy="2133550"/>
          </a:xfrm>
          <a:prstGeom prst="roundRect">
            <a:avLst>
              <a:gd name="adj" fmla="val 5804"/>
            </a:avLst>
          </a:prstGeom>
          <a:solidFill>
            <a:srgbClr val="13273D"/>
          </a:solidFill>
          <a:ln w="6350">
            <a:solidFill>
              <a:srgbClr val="1F3A57"/>
            </a:solidFill>
            <a:prstDash val="solid"/>
          </a:ln>
        </p:spPr>
        <p:txBody>
          <a:bodyPr/>
          <a:lstStyle/>
          <a:p>
            <a:endParaRPr lang="en-US"/>
          </a:p>
        </p:txBody>
      </p:sp>
      <p:sp>
        <p:nvSpPr>
          <p:cNvPr id="6" name="Text 3"/>
          <p:cNvSpPr/>
          <p:nvPr/>
        </p:nvSpPr>
        <p:spPr>
          <a:xfrm>
            <a:off x="7207250" y="1748780"/>
            <a:ext cx="4055110"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4F7FB"/>
                </a:solidFill>
                <a:latin typeface="IBM Plex Sans" pitchFamily="34" charset="0"/>
                <a:ea typeface="IBM Plex Sans" pitchFamily="34" charset="-122"/>
                <a:cs typeface="IBM Plex Sans" pitchFamily="34" charset="-120"/>
              </a:rPr>
              <a:t>Fixed cost, no overruns</a:t>
            </a:r>
            <a:endParaRPr lang="en-US" sz="1600" dirty="0"/>
          </a:p>
        </p:txBody>
      </p:sp>
      <p:sp>
        <p:nvSpPr>
          <p:cNvPr id="7" name="Text 4"/>
          <p:cNvSpPr/>
          <p:nvPr/>
        </p:nvSpPr>
        <p:spPr>
          <a:xfrm>
            <a:off x="7207250" y="2056110"/>
            <a:ext cx="4055110"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B7C7DA"/>
                </a:solidFill>
                <a:latin typeface="IBM Plex Sans" pitchFamily="34" charset="0"/>
                <a:ea typeface="IBM Plex Sans" pitchFamily="34" charset="-122"/>
                <a:cs typeface="IBM Plex Sans" pitchFamily="34" charset="-120"/>
              </a:rPr>
              <a:t>Cabin, meals, Wi-Fi, conference and evening events are included.</a:t>
            </a:r>
            <a:endParaRPr lang="en-US" sz="1300" dirty="0"/>
          </a:p>
        </p:txBody>
      </p:sp>
      <p:pic>
        <p:nvPicPr>
          <p:cNvPr id="8" name="Image 0" descr="line"/>
          <p:cNvPicPr>
            <a:picLocks noChangeAspect="1"/>
          </p:cNvPicPr>
          <p:nvPr/>
        </p:nvPicPr>
        <p:blipFill>
          <a:blip r:embed="rId3"/>
          <a:srcRect/>
          <a:stretch/>
        </p:blipFill>
        <p:spPr>
          <a:xfrm>
            <a:off x="7207250" y="2696170"/>
            <a:ext cx="3937000" cy="6350"/>
          </a:xfrm>
          <a:prstGeom prst="rect">
            <a:avLst/>
          </a:prstGeom>
        </p:spPr>
      </p:pic>
      <p:sp>
        <p:nvSpPr>
          <p:cNvPr id="9" name="Text 5"/>
          <p:cNvSpPr/>
          <p:nvPr/>
        </p:nvSpPr>
        <p:spPr>
          <a:xfrm>
            <a:off x="7207250" y="2880320"/>
            <a:ext cx="4055110"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4F7FB"/>
                </a:solidFill>
                <a:latin typeface="IBM Plex Sans" pitchFamily="34" charset="0"/>
                <a:ea typeface="IBM Plex Sans" pitchFamily="34" charset="-122"/>
                <a:cs typeface="IBM Plex Sans" pitchFamily="34" charset="-120"/>
              </a:rPr>
              <a:t>Teams of 5+ pay $3,400/seat</a:t>
            </a:r>
            <a:endParaRPr lang="en-US" sz="1600" dirty="0"/>
          </a:p>
        </p:txBody>
      </p:sp>
      <p:sp>
        <p:nvSpPr>
          <p:cNvPr id="10" name="Text 6"/>
          <p:cNvSpPr/>
          <p:nvPr/>
        </p:nvSpPr>
        <p:spPr>
          <a:xfrm>
            <a:off x="7207250" y="3187650"/>
            <a:ext cx="4165600"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B7C7DA"/>
                </a:solidFill>
                <a:latin typeface="IBM Plex Sans" pitchFamily="34" charset="0"/>
                <a:ea typeface="IBM Plex Sans" pitchFamily="34" charset="-122"/>
                <a:cs typeface="IBM Plex Sans" pitchFamily="34" charset="-120"/>
              </a:rPr>
              <a:t>$350 less per person than the standard $3,750 rate.</a:t>
            </a:r>
            <a:endParaRPr lang="en-US" sz="1300" dirty="0"/>
          </a:p>
        </p:txBody>
      </p:sp>
      <p:sp>
        <p:nvSpPr>
          <p:cNvPr id="11" name="Text 7"/>
          <p:cNvSpPr/>
          <p:nvPr/>
        </p:nvSpPr>
        <p:spPr>
          <a:xfrm>
            <a:off x="812800" y="6238280"/>
            <a:ext cx="39074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BB0"/>
                </a:solidFill>
                <a:latin typeface="IBM Plex Sans" pitchFamily="34" charset="0"/>
                <a:ea typeface="IBM Plex Sans" pitchFamily="34" charset="-122"/>
                <a:cs typeface="IBM Plex Sans" pitchFamily="34" charset="-120"/>
              </a:rPr>
              <a:t>MAXCON™ 2027 · liquidenterprise.com/maxcon</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4">
    <p:bg>
      <p:bgPr>
        <a:solidFill>
          <a:srgbClr val="0B1A2B"/>
        </a:solidFill>
        <a:effectLst/>
      </p:bgPr>
    </p:bg>
    <p:spTree>
      <p:nvGrpSpPr>
        <p:cNvPr id="1" name=""/>
        <p:cNvGrpSpPr/>
        <p:nvPr/>
      </p:nvGrpSpPr>
      <p:grpSpPr>
        <a:xfrm>
          <a:off x="0" y="0"/>
          <a:ext cx="0" cy="0"/>
          <a:chOff x="0" y="0"/>
          <a:chExt cx="0" cy="0"/>
        </a:xfrm>
      </p:grpSpPr>
      <p:pic>
        <p:nvPicPr>
          <p:cNvPr id="2" name="Image 0" descr="The arrivals pier at Perfect Day at CocoCay from above"/>
          <p:cNvPicPr>
            <a:picLocks noChangeAspect="1"/>
          </p:cNvPicPr>
          <p:nvPr/>
        </p:nvPicPr>
        <p:blipFill>
          <a:blip r:embed="rId3"/>
          <a:srcRect l="22337" r="22337"/>
          <a:stretch/>
        </p:blipFill>
        <p:spPr>
          <a:xfrm>
            <a:off x="6502400" y="0"/>
            <a:ext cx="5689600" cy="6858000"/>
          </a:xfrm>
          <a:prstGeom prst="rect">
            <a:avLst/>
          </a:prstGeom>
        </p:spPr>
      </p:pic>
      <p:sp>
        <p:nvSpPr>
          <p:cNvPr id="3" name="Shape 0"/>
          <p:cNvSpPr/>
          <p:nvPr/>
        </p:nvSpPr>
        <p:spPr>
          <a:xfrm>
            <a:off x="6502400" y="0"/>
            <a:ext cx="2032000" cy="6858000"/>
          </a:xfrm>
          <a:prstGeom prst="rect">
            <a:avLst/>
          </a:prstGeom>
          <a:gradFill rotWithShape="1">
            <a:gsLst>
              <a:gs pos="0">
                <a:srgbClr val="0B1A2B"/>
              </a:gs>
              <a:gs pos="100000">
                <a:srgbClr val="0B1A2B">
                  <a:alpha val="0"/>
                </a:srgbClr>
              </a:gs>
            </a:gsLst>
            <a:lin ang="0" scaled="0"/>
          </a:gradFill>
          <a:ln/>
        </p:spPr>
        <p:txBody>
          <a:bodyPr/>
          <a:lstStyle/>
          <a:p>
            <a:endParaRPr lang="en-US"/>
          </a:p>
        </p:txBody>
      </p:sp>
      <p:sp>
        <p:nvSpPr>
          <p:cNvPr id="4" name="Text 1"/>
          <p:cNvSpPr/>
          <p:nvPr/>
        </p:nvSpPr>
        <p:spPr>
          <a:xfrm>
            <a:off x="812800" y="164092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F6A00"/>
                </a:solidFill>
                <a:latin typeface="IBM Plex Sans" pitchFamily="34" charset="0"/>
                <a:ea typeface="IBM Plex Sans" pitchFamily="34" charset="-122"/>
                <a:cs typeface="IBM Plex Sans" pitchFamily="34" charset="-120"/>
              </a:rPr>
              <a:t>NEXT STEP</a:t>
            </a:r>
            <a:endParaRPr lang="en-US" sz="1200" dirty="0"/>
          </a:p>
        </p:txBody>
      </p:sp>
      <p:sp>
        <p:nvSpPr>
          <p:cNvPr id="5" name="Text 2"/>
          <p:cNvSpPr>
            <a:spLocks noGrp="1"/>
          </p:cNvSpPr>
          <p:nvPr>
            <p:ph type="title"/>
          </p:nvPr>
        </p:nvSpPr>
        <p:spPr>
          <a:xfrm>
            <a:off x="812800" y="1981250"/>
            <a:ext cx="5624830" cy="52829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4F7FB"/>
                </a:solidFill>
                <a:latin typeface="Source Serif 4" pitchFamily="18" charset="0"/>
                <a:ea typeface="Source Serif 4" pitchFamily="18" charset="-122"/>
                <a:cs typeface="Source Serif 4" pitchFamily="18" charset="-120"/>
              </a:rPr>
              <a:t>Reserve your spot</a:t>
            </a:r>
            <a:endParaRPr lang="en-US" sz="3600" dirty="0"/>
          </a:p>
        </p:txBody>
      </p:sp>
      <p:sp>
        <p:nvSpPr>
          <p:cNvPr id="6" name="Text 3"/>
          <p:cNvSpPr/>
          <p:nvPr/>
        </p:nvSpPr>
        <p:spPr>
          <a:xfrm>
            <a:off x="812800" y="276354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A9BB0"/>
                </a:solidFill>
                <a:latin typeface="IBM Plex Sans" pitchFamily="34" charset="0"/>
                <a:ea typeface="IBM Plex Sans" pitchFamily="34" charset="-122"/>
                <a:cs typeface="IBM Plex Sans" pitchFamily="34" charset="-120"/>
              </a:rPr>
              <a:t>REGISTRATION CLOSES</a:t>
            </a:r>
            <a:endParaRPr lang="en-US" sz="1200" dirty="0"/>
          </a:p>
        </p:txBody>
      </p:sp>
      <p:sp>
        <p:nvSpPr>
          <p:cNvPr id="7" name="Text 4"/>
          <p:cNvSpPr/>
          <p:nvPr/>
        </p:nvSpPr>
        <p:spPr>
          <a:xfrm>
            <a:off x="812800" y="3103860"/>
            <a:ext cx="5624830" cy="787400"/>
          </a:xfrm>
          <a:prstGeom prst="rect">
            <a:avLst/>
          </a:prstGeom>
          <a:noFill/>
          <a:ln/>
        </p:spPr>
        <p:txBody>
          <a:bodyPr wrap="square" lIns="0" tIns="0" rIns="0" bIns="0" rtlCol="0" anchor="t">
            <a:normAutofit/>
          </a:bodyPr>
          <a:lstStyle/>
          <a:p>
            <a:pPr marL="0" indent="0" algn="l">
              <a:lnSpc>
                <a:spcPts val="6000"/>
              </a:lnSpc>
              <a:buNone/>
            </a:pPr>
            <a:r>
              <a:rPr lang="en-US" sz="6000" b="1" dirty="0">
                <a:gradFill rotWithShape="1">
                  <a:gsLst>
                    <a:gs pos="0">
                      <a:srgbClr val="FF6A00"/>
                    </a:gs>
                    <a:gs pos="100000">
                      <a:srgbClr val="FF2E63"/>
                    </a:gs>
                  </a:gsLst>
                  <a:lin ang="0" scaled="0"/>
                </a:gradFill>
                <a:latin typeface="Source Serif 4" pitchFamily="18" charset="0"/>
                <a:ea typeface="Source Serif 4" pitchFamily="18" charset="-122"/>
                <a:cs typeface="Source Serif 4" pitchFamily="18" charset="-120"/>
              </a:rPr>
              <a:t>Dec 18, 2026</a:t>
            </a:r>
            <a:endParaRPr lang="en-US" sz="6000" dirty="0"/>
          </a:p>
        </p:txBody>
      </p:sp>
      <p:sp>
        <p:nvSpPr>
          <p:cNvPr id="8" name="Text 5"/>
          <p:cNvSpPr/>
          <p:nvPr/>
        </p:nvSpPr>
        <p:spPr>
          <a:xfrm>
            <a:off x="812800" y="4145260"/>
            <a:ext cx="1088339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F4F7FB"/>
                </a:solidFill>
                <a:latin typeface="IBM Plex Sans" pitchFamily="34" charset="0"/>
                <a:ea typeface="IBM Plex Sans" pitchFamily="34" charset="-122"/>
                <a:cs typeface="IBM Plex Sans" pitchFamily="34" charset="-120"/>
              </a:rPr>
              <a:t>liquidenterprise.com/maxcon</a:t>
            </a:r>
            <a:endParaRPr lang="en-US" sz="1800" dirty="0"/>
          </a:p>
        </p:txBody>
      </p:sp>
      <p:sp>
        <p:nvSpPr>
          <p:cNvPr id="9" name="Text 6"/>
          <p:cNvSpPr/>
          <p:nvPr/>
        </p:nvSpPr>
        <p:spPr>
          <a:xfrm>
            <a:off x="812800" y="4592290"/>
            <a:ext cx="562483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$3,750 per attendee, or $3,400 per seat for teams of 5+</a:t>
            </a:r>
            <a:endParaRPr lang="en-US" sz="1400" dirty="0"/>
          </a:p>
        </p:txBody>
      </p:sp>
      <p:sp>
        <p:nvSpPr>
          <p:cNvPr id="10" name="Text 7"/>
          <p:cNvSpPr/>
          <p:nvPr/>
        </p:nvSpPr>
        <p:spPr>
          <a:xfrm>
            <a:off x="812800" y="4968180"/>
            <a:ext cx="562483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Questions? maxcon@liquidenterprise.com</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5">
    <p:bg>
      <p:bgPr>
        <a:solidFill>
          <a:srgbClr val="0B1A2B"/>
        </a:solidFill>
        <a:effectLst/>
      </p:bgPr>
    </p:bg>
    <p:spTree>
      <p:nvGrpSpPr>
        <p:cNvPr id="1" name=""/>
        <p:cNvGrpSpPr/>
        <p:nvPr/>
      </p:nvGrpSpPr>
      <p:grpSpPr>
        <a:xfrm>
          <a:off x="0" y="0"/>
          <a:ext cx="0" cy="0"/>
          <a:chOff x="0" y="0"/>
          <a:chExt cx="0" cy="0"/>
        </a:xfrm>
      </p:grpSpPr>
      <p:pic>
        <p:nvPicPr>
          <p:cNvPr id="2" name="Image 0" descr="The AquaTheater lit up at night, seen from above"/>
          <p:cNvPicPr>
            <a:picLocks noChangeAspect="1"/>
          </p:cNvPicPr>
          <p:nvPr/>
        </p:nvPicPr>
        <p:blipFill>
          <a:blip r:embed="rId3"/>
          <a:srcRect t="15322" b="15322"/>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0B1A2B">
                  <a:alpha val="94000"/>
                </a:srgbClr>
              </a:gs>
              <a:gs pos="55000">
                <a:srgbClr val="0B1A2B">
                  <a:alpha val="72000"/>
                </a:srgbClr>
              </a:gs>
              <a:gs pos="100000">
                <a:srgbClr val="0B1A2B">
                  <a:alpha val="40000"/>
                </a:srgbClr>
              </a:gs>
            </a:gsLst>
            <a:lin ang="0" scaled="0"/>
          </a:gradFill>
          <a:ln/>
        </p:spPr>
        <p:txBody>
          <a:bodyPr/>
          <a:lstStyle/>
          <a:p>
            <a:endParaRPr lang="en-US"/>
          </a:p>
        </p:txBody>
      </p:sp>
      <p:sp>
        <p:nvSpPr>
          <p:cNvPr id="4" name="Text 1"/>
          <p:cNvSpPr>
            <a:spLocks noGrp="1"/>
          </p:cNvSpPr>
          <p:nvPr>
            <p:ph type="title"/>
          </p:nvPr>
        </p:nvSpPr>
        <p:spPr>
          <a:xfrm>
            <a:off x="812800" y="2735560"/>
            <a:ext cx="6278880" cy="787400"/>
          </a:xfrm>
          <a:prstGeom prst="rect">
            <a:avLst/>
          </a:prstGeom>
          <a:noFill/>
          <a:ln/>
        </p:spPr>
        <p:txBody>
          <a:bodyPr wrap="square" lIns="0" tIns="0" rIns="0" bIns="0" rtlCol="0" anchor="t">
            <a:normAutofit/>
          </a:bodyPr>
          <a:lstStyle/>
          <a:p>
            <a:pPr marL="0" indent="0" algn="l">
              <a:lnSpc>
                <a:spcPts val="6000"/>
              </a:lnSpc>
              <a:buNone/>
            </a:pPr>
            <a:r>
              <a:rPr lang="en-US" sz="6000" b="0" i="0" dirty="0">
                <a:solidFill>
                  <a:srgbClr val="F4F7FB"/>
                </a:solidFill>
                <a:latin typeface="Source Serif 4" pitchFamily="18" charset="0"/>
                <a:ea typeface="Source Serif 4" pitchFamily="18" charset="-122"/>
                <a:cs typeface="Source Serif 4" pitchFamily="18" charset="-120"/>
              </a:rPr>
              <a:t>Questions?</a:t>
            </a:r>
            <a:endParaRPr lang="en-US" sz="6000" dirty="0"/>
          </a:p>
        </p:txBody>
      </p:sp>
      <p:sp>
        <p:nvSpPr>
          <p:cNvPr id="5" name="Text 2"/>
          <p:cNvSpPr/>
          <p:nvPr/>
        </p:nvSpPr>
        <p:spPr>
          <a:xfrm>
            <a:off x="812800" y="3624560"/>
            <a:ext cx="523240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7C7DA"/>
                </a:solidFill>
                <a:latin typeface="IBM Plex Sans" pitchFamily="34" charset="0"/>
                <a:ea typeface="IBM Plex Sans" pitchFamily="34" charset="-122"/>
                <a:cs typeface="IBM Plex Sans" pitchFamily="34" charset="-120"/>
              </a:rPr>
              <a:t>The sessions, migration timing, getting this approved. Anything at all.</a:t>
            </a:r>
            <a:endParaRPr lang="en-US" sz="1400" dirty="0"/>
          </a:p>
        </p:txBody>
      </p:sp>
      <p:sp>
        <p:nvSpPr>
          <p:cNvPr id="6" name="Shape 3"/>
          <p:cNvSpPr/>
          <p:nvPr/>
        </p:nvSpPr>
        <p:spPr>
          <a:xfrm>
            <a:off x="7318375" y="2153940"/>
            <a:ext cx="4057650" cy="2550071"/>
          </a:xfrm>
          <a:prstGeom prst="roundRect">
            <a:avLst>
              <a:gd name="adj" fmla="val 4856"/>
            </a:avLst>
          </a:prstGeom>
          <a:solidFill>
            <a:srgbClr val="0B1A2B">
              <a:alpha val="78000"/>
            </a:srgbClr>
          </a:solidFill>
          <a:ln w="6350">
            <a:solidFill>
              <a:srgbClr val="FFFFFF">
                <a:alpha val="16000"/>
              </a:srgbClr>
            </a:solidFill>
            <a:prstDash val="solid"/>
          </a:ln>
        </p:spPr>
        <p:txBody>
          <a:bodyPr/>
          <a:lstStyle/>
          <a:p>
            <a:endParaRPr lang="en-US"/>
          </a:p>
        </p:txBody>
      </p:sp>
      <p:sp>
        <p:nvSpPr>
          <p:cNvPr id="7" name="Text 4"/>
          <p:cNvSpPr/>
          <p:nvPr/>
        </p:nvSpPr>
        <p:spPr>
          <a:xfrm>
            <a:off x="7575550" y="2411115"/>
            <a:ext cx="3649599"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6AD1FF"/>
                </a:solidFill>
                <a:latin typeface="IBM Plex Sans" pitchFamily="34" charset="0"/>
                <a:ea typeface="IBM Plex Sans" pitchFamily="34" charset="-122"/>
                <a:cs typeface="IBM Plex Sans" pitchFamily="34" charset="-120"/>
              </a:rPr>
              <a:t>GOOD TO KNOW</a:t>
            </a:r>
            <a:endParaRPr lang="en-US" sz="1200" dirty="0"/>
          </a:p>
        </p:txBody>
      </p:sp>
      <p:sp>
        <p:nvSpPr>
          <p:cNvPr id="8" name="Text 5"/>
          <p:cNvSpPr/>
          <p:nvPr/>
        </p:nvSpPr>
        <p:spPr>
          <a:xfrm>
            <a:off x="7575550" y="2751435"/>
            <a:ext cx="364959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4F7FB"/>
                </a:solidFill>
                <a:latin typeface="IBM Plex Sans" pitchFamily="34" charset="0"/>
                <a:ea typeface="IBM Plex Sans" pitchFamily="34" charset="-122"/>
                <a:cs typeface="IBM Plex Sans" pitchFamily="34" charset="-120"/>
              </a:rPr>
              <a:t>Registration closes Dec 18, 2026</a:t>
            </a:r>
            <a:endParaRPr lang="en-US" sz="1600" dirty="0"/>
          </a:p>
        </p:txBody>
      </p:sp>
      <p:pic>
        <p:nvPicPr>
          <p:cNvPr id="9" name="Image 1" descr="line"/>
          <p:cNvPicPr>
            <a:picLocks noChangeAspect="1"/>
          </p:cNvPicPr>
          <p:nvPr/>
        </p:nvPicPr>
        <p:blipFill>
          <a:blip r:embed="rId4"/>
          <a:srcRect/>
          <a:stretch/>
        </p:blipFill>
        <p:spPr>
          <a:xfrm>
            <a:off x="7575550" y="3122265"/>
            <a:ext cx="3543300" cy="6350"/>
          </a:xfrm>
          <a:prstGeom prst="rect">
            <a:avLst/>
          </a:prstGeom>
        </p:spPr>
      </p:pic>
      <p:sp>
        <p:nvSpPr>
          <p:cNvPr id="10" name="Text 6"/>
          <p:cNvSpPr/>
          <p:nvPr/>
        </p:nvSpPr>
        <p:spPr>
          <a:xfrm>
            <a:off x="7575550" y="3255615"/>
            <a:ext cx="364959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4F7FB"/>
                </a:solidFill>
                <a:latin typeface="IBM Plex Sans" pitchFamily="34" charset="0"/>
                <a:ea typeface="IBM Plex Sans" pitchFamily="34" charset="-122"/>
                <a:cs typeface="IBM Plex Sans" pitchFamily="34" charset="-120"/>
              </a:rPr>
              <a:t>General or sponsorship questions?</a:t>
            </a:r>
            <a:endParaRPr lang="en-US" sz="1600" dirty="0"/>
          </a:p>
        </p:txBody>
      </p:sp>
      <p:sp>
        <p:nvSpPr>
          <p:cNvPr id="11" name="Text 7"/>
          <p:cNvSpPr/>
          <p:nvPr/>
        </p:nvSpPr>
        <p:spPr>
          <a:xfrm>
            <a:off x="7575550" y="3626445"/>
            <a:ext cx="3649599"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B7C7DA"/>
                </a:solidFill>
                <a:latin typeface="IBM Plex Sans" pitchFamily="34" charset="0"/>
                <a:ea typeface="IBM Plex Sans" pitchFamily="34" charset="-122"/>
                <a:cs typeface="IBM Plex Sans" pitchFamily="34" charset="-120"/>
              </a:rPr>
              <a:t>Reach out to our team at MAXCON@liquidenterprise.com</a:t>
            </a:r>
            <a:endParaRPr lang="en-US" sz="1300" dirty="0"/>
          </a:p>
        </p:txBody>
      </p:sp>
      <p:sp>
        <p:nvSpPr>
          <p:cNvPr id="12" name="Text 8"/>
          <p:cNvSpPr/>
          <p:nvPr/>
        </p:nvSpPr>
        <p:spPr>
          <a:xfrm>
            <a:off x="7575550" y="4215705"/>
            <a:ext cx="3649599"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F4F7FB"/>
                </a:solidFill>
                <a:latin typeface="IBM Plex Sans" pitchFamily="34" charset="0"/>
                <a:ea typeface="IBM Plex Sans" pitchFamily="34" charset="-122"/>
                <a:cs typeface="IBM Plex Sans" pitchFamily="34" charset="-120"/>
              </a:rPr>
              <a:t>liquidenterprise.com/maxcon</a:t>
            </a:r>
            <a:endParaRPr lang="en-US" sz="1300" dirty="0"/>
          </a:p>
        </p:txBody>
      </p:sp>
    </p:spTree>
  </p:cSld>
  <p:clrMapOvr>
    <a:masterClrMapping/>
  </p:clrMapOvr>
</p:sld>
</file>

<file path=ppt/theme/theme1.xml><?xml version="1.0" encoding="utf-8"?>
<a:theme xmlns:a="http://schemas.openxmlformats.org/drawingml/2006/main" name="MAXCON 2027 — Maximo Sessions Preview">
  <a:themeElements>
    <a:clrScheme name="MAXCON 2027 — Maximo Sessions Preview">
      <a:dk1>
        <a:srgbClr val="0B1A2B"/>
      </a:dk1>
      <a:lt1>
        <a:srgbClr val="F4F7FB"/>
      </a:lt1>
      <a:dk2>
        <a:srgbClr val="223040"/>
      </a:dk2>
      <a:lt2>
        <a:srgbClr val="BAC0C7"/>
      </a:lt2>
      <a:accent1>
        <a:srgbClr val="B84700"/>
      </a:accent1>
      <a:accent2>
        <a:srgbClr val="FF6A00"/>
      </a:accent2>
      <a:accent3>
        <a:srgbClr val="3F5068"/>
      </a:accent3>
      <a:accent4>
        <a:srgbClr val="FF2E63"/>
      </a:accent4>
      <a:accent5>
        <a:srgbClr val="6AD1FF"/>
      </a:accent5>
      <a:accent6>
        <a:srgbClr val="5C6C80"/>
      </a:accent6>
      <a:hlink>
        <a:srgbClr val="0563C1"/>
      </a:hlink>
      <a:folHlink>
        <a:srgbClr val="954F72"/>
      </a:folHlink>
    </a:clrScheme>
    <a:fontScheme name="MAXCON 2027 — Maximo Sessions Preview">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7C5FC54-8D12-6C4C-A3FA-D5520E617270}">
  <we:reference id="WA200010001" version="1.0.0.1" store="Omex" storeType="OMEX"/>
  <we:alternateReferences>
    <we:reference id="WA200010001" version="1.0.0.1" store="WA200010001" storeType="OMEX"/>
  </we:alternateReferences>
  <we:properties>
    <we:property name="claude.fileId" value="&quot;a185c9e7-1713-4044-ab00-a9dff9117f4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9150</TotalTime>
  <Words>1690</Words>
  <Application>Microsoft Macintosh PowerPoint</Application>
  <PresentationFormat>Widescreen</PresentationFormat>
  <Paragraphs>161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IBM Plex Sans</vt:lpstr>
      <vt:lpstr>Source Serif 4</vt:lpstr>
      <vt:lpstr>MAXCON 2027 — Maximo Sessions Preview</vt:lpstr>
      <vt:lpstr>Maximo Sessions Preview</vt:lpstr>
      <vt:lpstr>Meet the presenters</vt:lpstr>
      <vt:lpstr>Before we start</vt:lpstr>
      <vt:lpstr>MAXCON is the union of the things I enjoy most about this job.</vt:lpstr>
      <vt:lpstr>The perfect mix of work, food and entertainment, included in the price of your registration.</vt:lpstr>
      <vt:lpstr>A day at MAXCON</vt:lpstr>
      <vt:lpstr>A more exclusive event, built around longer, deep-dive sessions and hands-on training.</vt:lpstr>
      <vt:lpstr>Making the case</vt:lpstr>
      <vt:lpstr>Reserve your spot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MAXCON 2027 — Maximo Sessions Preview</dc:title>
  <dc:subject/>
  <dc:creator/>
  <cp:lastModifiedBy>Scott Geller</cp:lastModifiedBy>
  <cp:revision>7</cp:revision>
  <dcterms:created xsi:type="dcterms:W3CDTF">2026-10-09T14:09:37Z</dcterms:created>
  <dcterms:modified xsi:type="dcterms:W3CDTF">2026-10-15T22:53:16Z</dcterms:modified>
</cp:coreProperties>
</file>