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68" r:id="rId3"/>
    <p:sldId id="288" r:id="rId4"/>
    <p:sldId id="276" r:id="rId5"/>
    <p:sldId id="270" r:id="rId6"/>
    <p:sldId id="306" r:id="rId7"/>
    <p:sldId id="312" r:id="rId8"/>
    <p:sldId id="263" r:id="rId9"/>
    <p:sldId id="269" r:id="rId1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762E"/>
    <a:srgbClr val="38BDF8"/>
    <a:srgbClr val="EC4899"/>
    <a:srgbClr val="404040"/>
    <a:srgbClr val="F5F7FA"/>
    <a:srgbClr val="F5A623"/>
    <a:srgbClr val="14B8A6"/>
    <a:srgbClr val="8B5CF6"/>
    <a:srgbClr val="0A1420"/>
    <a:srgbClr val="3B82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34"/>
    <p:restoredTop sz="94610"/>
  </p:normalViewPr>
  <p:slideViewPr>
    <p:cSldViewPr snapToGrid="0" snapToObjects="1">
      <p:cViewPr varScale="1">
        <p:scale>
          <a:sx n="122" d="100"/>
          <a:sy n="122" d="100"/>
        </p:scale>
        <p:origin x="29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47989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Scott: Welcome everyone, thank them for joining. This session is aimed at anyone running TRIRIGA today or curious about Maximo Real Estate and Facilities. Introduce yourself and the panel briefly, then hand off per the agenda.</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Scott: Two housekeeping points. Questions are welcome throughout via chat, and we'll answer them in the Q&amp;A at the end. Everything on format, pricing, and hotel blocks lives on the MAXCON website, so we'll keep today focused on the sessions and the people delivering them.</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Scott: One invoice covers registration, cabin, meals, Wi-Fi, sessions, and gratuities. Session hours are the same as any onshore conference. And unlike a sales call, this is IBM and its partners walking through the actual migration path.</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Scott: One invoice covers registration, cabin, meals, Wi-Fi, sessions, and gratuities. Session hours are the same as any onshore conference. And unlike a sales call, this is IBM and its partners walking through the actual migration path.</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Scott: Rather than walk through every logistics detail, we've put it all on the MAXCON website: how the event is structured, pricing and what's included, and the hotel blocks near Port Canaveral for April 4 arrivals. It's kept current there, so that's the best place to check.</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Scott: Two ways this closes - the calendar date, or the seats simply running out. Whichever comes first is it, so if MAXCON is on your radar, don't wait to lock it in.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Scott: One invoice covers registration, cabin, meals, Wi-Fi, sessions, and gratuities. Session hours are the same as any onshore conference. And unlike a sales call, this is IBM and its partners walking through the actual migration path.</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Scott: Open it up - "What questions can I answer? The sessions, migration timing, getting this approved, anything at all." For pricing, format, or travel questions, point people to liquidenterprise.com/maxcon. Close with a low-pressure next step: reach out to me directly if you'd like help making the case internally.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Scott: Four of our speakers are joining us live today. Andy Barnes from IBM walks through TRIRIGA-to-MREF migration and the consolidated Maximo and MREF roadmap he co-presents with Lisa Stuckless, then joins Stephanie Neves from Arizona DOT on AI lease abstraction. Judith Kilthau and Ahren Lembke-Windler from Llama cover hands-on space management and event management. Lisa and Felipe Waterwall can't be with us today, so I'll walk through Beyond The Bubble and condition assessment myself.</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42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8B5CF6">
                  <a:alpha val="38000"/>
                </a:srgbClr>
              </a:gs>
              <a:gs pos="45000">
                <a:srgbClr val="000000">
                  <a:alpha val="0"/>
                </a:srgbClr>
              </a:gs>
            </a:gsLst>
            <a:path path="circle">
              <a:fillToRect l="12000" t="92000" r="88000" b="8000"/>
            </a:path>
          </a:gradFill>
          <a:ln/>
        </p:spPr>
        <p:txBody>
          <a:bodyPr/>
          <a:lstStyle/>
          <a:p>
            <a:endParaRPr lang="en-US"/>
          </a:p>
        </p:txBody>
      </p:sp>
      <p:sp>
        <p:nvSpPr>
          <p:cNvPr id="3" name="Shape 1"/>
          <p:cNvSpPr/>
          <p:nvPr/>
        </p:nvSpPr>
        <p:spPr>
          <a:xfrm>
            <a:off x="0" y="-1534120"/>
            <a:ext cx="12192000" cy="6858000"/>
          </a:xfrm>
          <a:prstGeom prst="rect">
            <a:avLst/>
          </a:prstGeom>
          <a:gradFill rotWithShape="1">
            <a:gsLst>
              <a:gs pos="0">
                <a:srgbClr val="F2762E">
                  <a:alpha val="32000"/>
                </a:srgbClr>
              </a:gs>
              <a:gs pos="45000">
                <a:srgbClr val="000000">
                  <a:alpha val="0"/>
                </a:srgbClr>
              </a:gs>
            </a:gsLst>
            <a:path path="circle">
              <a:fillToRect l="90000" t="95000" r="10000" b="5000"/>
            </a:path>
          </a:gradFill>
          <a:ln/>
        </p:spPr>
        <p:txBody>
          <a:bodyPr/>
          <a:lstStyle/>
          <a:p>
            <a:endParaRPr lang="en-US" dirty="0"/>
          </a:p>
        </p:txBody>
      </p:sp>
      <p:sp>
        <p:nvSpPr>
          <p:cNvPr id="4" name="Text 2"/>
          <p:cNvSpPr/>
          <p:nvPr/>
        </p:nvSpPr>
        <p:spPr>
          <a:xfrm>
            <a:off x="812800" y="1962589"/>
            <a:ext cx="10883392" cy="256514"/>
          </a:xfrm>
          <a:prstGeom prst="rect">
            <a:avLst/>
          </a:prstGeom>
          <a:noFill/>
          <a:ln/>
        </p:spPr>
        <p:txBody>
          <a:bodyPr wrap="square" lIns="0" tIns="0" rIns="0" bIns="0" rtlCol="0" anchor="t">
            <a:normAutofit/>
          </a:bodyPr>
          <a:lstStyle/>
          <a:p>
            <a:pPr marL="0" indent="0" algn="l">
              <a:lnSpc>
                <a:spcPts val="1820"/>
              </a:lnSpc>
              <a:buNone/>
            </a:pPr>
            <a:r>
              <a:rPr lang="en-US" b="1" kern="0" spc="200" dirty="0">
                <a:solidFill>
                  <a:srgbClr val="F2762E"/>
                </a:solidFill>
                <a:latin typeface="IBM Plex Sans" pitchFamily="34" charset="0"/>
                <a:ea typeface="IBM Plex Sans" pitchFamily="34" charset="-122"/>
                <a:cs typeface="IBM Plex Sans" pitchFamily="34" charset="-120"/>
              </a:rPr>
              <a:t>HOSTED BY LIQUID ENTERPRISE</a:t>
            </a:r>
            <a:endParaRPr lang="en-US" dirty="0"/>
          </a:p>
        </p:txBody>
      </p:sp>
      <p:sp>
        <p:nvSpPr>
          <p:cNvPr id="8" name="Text 5"/>
          <p:cNvSpPr/>
          <p:nvPr/>
        </p:nvSpPr>
        <p:spPr>
          <a:xfrm>
            <a:off x="812800" y="4925674"/>
            <a:ext cx="7848600" cy="381000"/>
          </a:xfrm>
          <a:prstGeom prst="rect">
            <a:avLst/>
          </a:prstGeom>
          <a:noFill/>
          <a:ln/>
        </p:spPr>
        <p:txBody>
          <a:bodyPr wrap="square" lIns="0" tIns="0" rIns="0" bIns="0" rtlCol="0" anchor="t">
            <a:normAutofit/>
          </a:bodyPr>
          <a:lstStyle/>
          <a:p>
            <a:pPr marL="0" indent="0" algn="l">
              <a:lnSpc>
                <a:spcPts val="2800"/>
              </a:lnSpc>
              <a:buNone/>
            </a:pPr>
            <a:r>
              <a:rPr lang="en-US" sz="2000" dirty="0">
                <a:solidFill>
                  <a:srgbClr val="D7DEE8"/>
                </a:solidFill>
                <a:latin typeface="IBM Plex Sans" pitchFamily="34" charset="0"/>
                <a:ea typeface="IBM Plex Sans" pitchFamily="34" charset="-122"/>
                <a:cs typeface="IBM Plex Sans" pitchFamily="34" charset="-120"/>
              </a:rPr>
              <a:t>From TRIRIGA to Maximo Real Estate &amp; Facilities Sessions Preview </a:t>
            </a:r>
            <a:endParaRPr lang="en-US" sz="2000" dirty="0"/>
          </a:p>
        </p:txBody>
      </p:sp>
      <p:sp>
        <p:nvSpPr>
          <p:cNvPr id="9" name="Text 6"/>
          <p:cNvSpPr/>
          <p:nvPr/>
        </p:nvSpPr>
        <p:spPr>
          <a:xfrm>
            <a:off x="812800" y="5433674"/>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93A1B4"/>
                </a:solidFill>
                <a:latin typeface="IBM Plex Sans" pitchFamily="34" charset="0"/>
                <a:ea typeface="IBM Plex Sans" pitchFamily="34" charset="-122"/>
                <a:cs typeface="IBM Plex Sans" pitchFamily="34" charset="-120"/>
              </a:rPr>
              <a:t>April 5–9, 2027 · Utopia of the Seas · Port Canaveral to the Bahamas</a:t>
            </a:r>
            <a:endParaRPr lang="en-US" sz="1200" dirty="0"/>
          </a:p>
        </p:txBody>
      </p:sp>
      <p:pic>
        <p:nvPicPr>
          <p:cNvPr id="13" name="Picture 12" descr="MAXCON&#10;&#10;AI-generated content may be incorrect.">
            <a:extLst>
              <a:ext uri="{FF2B5EF4-FFF2-40B4-BE49-F238E27FC236}">
                <a16:creationId xmlns:a16="http://schemas.microsoft.com/office/drawing/2014/main" id="{07FB9264-63CC-FD41-EAC0-B62C35D456B9}"/>
              </a:ext>
            </a:extLst>
          </p:cNvPr>
          <p:cNvPicPr>
            <a:picLocks noChangeAspect="1"/>
          </p:cNvPicPr>
          <p:nvPr/>
        </p:nvPicPr>
        <p:blipFill>
          <a:blip r:embed="rId3"/>
          <a:stretch>
            <a:fillRect/>
          </a:stretch>
        </p:blipFill>
        <p:spPr>
          <a:xfrm>
            <a:off x="679857" y="2842671"/>
            <a:ext cx="6164735" cy="119975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A14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548640"/>
          </a:xfrm>
          <a:prstGeom prst="rect">
            <a:avLst/>
          </a:prstGeom>
          <a:noFill/>
          <a:ln/>
        </p:spPr>
        <p:txBody>
          <a:bodyPr wrap="none" lIns="0" tIns="0" rIns="0" bIns="0" rtlCol="0" anchor="t">
            <a:noAutofit/>
          </a:bodyPr>
          <a:lstStyle/>
          <a:p>
            <a:pPr marL="0" indent="0" algn="l">
              <a:lnSpc>
                <a:spcPts val="1680"/>
              </a:lnSpc>
              <a:buNone/>
            </a:pPr>
            <a:r>
              <a:rPr lang="en-US" sz="3200" b="1" kern="0" spc="150" dirty="0">
                <a:solidFill>
                  <a:srgbClr val="F2762E"/>
                </a:solidFill>
                <a:latin typeface="IBM Plex Sans" pitchFamily="34" charset="0"/>
                <a:ea typeface="IBM Plex Sans" pitchFamily="34" charset="-122"/>
                <a:cs typeface="IBM Plex Sans" pitchFamily="34" charset="-120"/>
              </a:rPr>
              <a:t>BEFORE WE START</a:t>
            </a:r>
            <a:endParaRPr lang="en-US" sz="3200" dirty="0"/>
          </a:p>
        </p:txBody>
      </p:sp>
      <p:sp>
        <p:nvSpPr>
          <p:cNvPr id="4" name="Shape 2"/>
          <p:cNvSpPr/>
          <p:nvPr/>
        </p:nvSpPr>
        <p:spPr>
          <a:xfrm>
            <a:off x="812800" y="1899841"/>
            <a:ext cx="5181600" cy="3942159"/>
          </a:xfrm>
          <a:prstGeom prst="roundRect">
            <a:avLst>
              <a:gd name="adj" fmla="val 3222"/>
            </a:avLst>
          </a:prstGeom>
          <a:solidFill>
            <a:srgbClr val="101B2D"/>
          </a:solidFill>
          <a:ln/>
        </p:spPr>
        <p:txBody>
          <a:bodyPr/>
          <a:lstStyle/>
          <a:p>
            <a:endParaRPr lang="en-US" dirty="0"/>
          </a:p>
        </p:txBody>
      </p:sp>
      <p:sp>
        <p:nvSpPr>
          <p:cNvPr id="5" name="Shape 3"/>
          <p:cNvSpPr/>
          <p:nvPr/>
        </p:nvSpPr>
        <p:spPr>
          <a:xfrm>
            <a:off x="1117600" y="2204640"/>
            <a:ext cx="870226" cy="700089"/>
          </a:xfrm>
          <a:prstGeom prst="roundRect">
            <a:avLst>
              <a:gd name="adj" fmla="val 25000"/>
            </a:avLst>
          </a:prstGeom>
          <a:solidFill>
            <a:srgbClr val="3B82F6"/>
          </a:solidFill>
          <a:ln/>
        </p:spPr>
        <p:txBody>
          <a:bodyPr/>
          <a:lstStyle/>
          <a:p>
            <a:endParaRPr lang="en-US"/>
          </a:p>
        </p:txBody>
      </p:sp>
      <p:pic>
        <p:nvPicPr>
          <p:cNvPr id="6" name="Image 0" descr="Chat"/>
          <p:cNvPicPr>
            <a:picLocks noChangeAspect="1"/>
          </p:cNvPicPr>
          <p:nvPr/>
        </p:nvPicPr>
        <p:blipFill>
          <a:blip r:embed="rId3"/>
          <a:srcRect/>
          <a:stretch/>
        </p:blipFill>
        <p:spPr>
          <a:xfrm>
            <a:off x="1303958" y="2269933"/>
            <a:ext cx="497509" cy="497509"/>
          </a:xfrm>
          <a:prstGeom prst="rect">
            <a:avLst/>
          </a:prstGeom>
        </p:spPr>
      </p:pic>
      <p:sp>
        <p:nvSpPr>
          <p:cNvPr id="7" name="Text 4"/>
          <p:cNvSpPr/>
          <p:nvPr/>
        </p:nvSpPr>
        <p:spPr>
          <a:xfrm>
            <a:off x="1049020" y="3318804"/>
            <a:ext cx="4709160" cy="284427"/>
          </a:xfrm>
          <a:prstGeom prst="rect">
            <a:avLst/>
          </a:prstGeom>
          <a:noFill/>
          <a:ln/>
        </p:spPr>
        <p:txBody>
          <a:bodyPr wrap="square" lIns="0" tIns="0" rIns="0" bIns="0" rtlCol="0" anchor="t">
            <a:normAutofit/>
          </a:bodyPr>
          <a:lstStyle/>
          <a:p>
            <a:pPr marL="0" indent="0" algn="l">
              <a:lnSpc>
                <a:spcPts val="2040"/>
              </a:lnSpc>
              <a:buNone/>
            </a:pPr>
            <a:r>
              <a:rPr lang="en-US" sz="2400" b="1" dirty="0">
                <a:solidFill>
                  <a:srgbClr val="F5F7FA"/>
                </a:solidFill>
                <a:latin typeface="IBM Plex Sans" pitchFamily="34" charset="0"/>
                <a:ea typeface="IBM Plex Sans" pitchFamily="34" charset="-122"/>
                <a:cs typeface="IBM Plex Sans" pitchFamily="34" charset="-120"/>
              </a:rPr>
              <a:t>Ask questions anytime</a:t>
            </a:r>
            <a:endParaRPr lang="en-US" sz="2400" dirty="0"/>
          </a:p>
        </p:txBody>
      </p:sp>
      <p:sp>
        <p:nvSpPr>
          <p:cNvPr id="8" name="Text 5"/>
          <p:cNvSpPr/>
          <p:nvPr/>
        </p:nvSpPr>
        <p:spPr>
          <a:xfrm>
            <a:off x="1049020" y="3885145"/>
            <a:ext cx="4709160" cy="1695306"/>
          </a:xfrm>
          <a:prstGeom prst="rect">
            <a:avLst/>
          </a:prstGeom>
          <a:noFill/>
          <a:ln/>
        </p:spPr>
        <p:txBody>
          <a:bodyPr wrap="square" lIns="0" tIns="0" rIns="0" bIns="0" rtlCol="0" anchor="t">
            <a:normAutofit/>
          </a:bodyPr>
          <a:lstStyle/>
          <a:p>
            <a:pPr marL="0" indent="0" algn="l">
              <a:buNone/>
            </a:pPr>
            <a:r>
              <a:rPr lang="en-US" sz="2000" dirty="0">
                <a:solidFill>
                  <a:srgbClr val="93A1B4"/>
                </a:solidFill>
                <a:latin typeface="IBM Plex Sans" pitchFamily="34" charset="0"/>
                <a:ea typeface="IBM Plex Sans" pitchFamily="34" charset="-122"/>
                <a:cs typeface="IBM Plex Sans" pitchFamily="34" charset="-120"/>
              </a:rPr>
              <a:t>Drop them in the monitored chat.</a:t>
            </a:r>
          </a:p>
          <a:p>
            <a:pPr marL="0" indent="0" algn="l">
              <a:buNone/>
            </a:pPr>
            <a:r>
              <a:rPr lang="en-US" sz="2000" dirty="0">
                <a:solidFill>
                  <a:srgbClr val="93A1B4"/>
                </a:solidFill>
                <a:latin typeface="IBM Plex Sans" pitchFamily="34" charset="0"/>
                <a:ea typeface="IBM Plex Sans" pitchFamily="34" charset="-122"/>
                <a:cs typeface="IBM Plex Sans" pitchFamily="34" charset="-120"/>
              </a:rPr>
              <a:t>Dedicated Q&amp;A at the end. </a:t>
            </a:r>
            <a:endParaRPr lang="en-US" sz="2800" dirty="0"/>
          </a:p>
        </p:txBody>
      </p:sp>
      <p:sp>
        <p:nvSpPr>
          <p:cNvPr id="9" name="Shape 6"/>
          <p:cNvSpPr/>
          <p:nvPr/>
        </p:nvSpPr>
        <p:spPr>
          <a:xfrm>
            <a:off x="6197600" y="1899841"/>
            <a:ext cx="5181600" cy="3942159"/>
          </a:xfrm>
          <a:prstGeom prst="roundRect">
            <a:avLst>
              <a:gd name="adj" fmla="val 3222"/>
            </a:avLst>
          </a:prstGeom>
          <a:solidFill>
            <a:srgbClr val="101B2D"/>
          </a:solidFill>
          <a:ln/>
        </p:spPr>
        <p:txBody>
          <a:bodyPr/>
          <a:lstStyle/>
          <a:p>
            <a:endParaRPr lang="en-US"/>
          </a:p>
        </p:txBody>
      </p:sp>
      <p:sp>
        <p:nvSpPr>
          <p:cNvPr id="10" name="Shape 7"/>
          <p:cNvSpPr/>
          <p:nvPr/>
        </p:nvSpPr>
        <p:spPr>
          <a:xfrm>
            <a:off x="6401628" y="2204640"/>
            <a:ext cx="870226" cy="693363"/>
          </a:xfrm>
          <a:prstGeom prst="roundRect">
            <a:avLst>
              <a:gd name="adj" fmla="val 25000"/>
            </a:avLst>
          </a:prstGeom>
          <a:solidFill>
            <a:srgbClr val="F2762E"/>
          </a:solidFill>
          <a:ln/>
        </p:spPr>
        <p:txBody>
          <a:bodyPr/>
          <a:lstStyle/>
          <a:p>
            <a:endParaRPr lang="en-US"/>
          </a:p>
        </p:txBody>
      </p:sp>
      <p:pic>
        <p:nvPicPr>
          <p:cNvPr id="11" name="Image 1" descr="Clock"/>
          <p:cNvPicPr>
            <a:picLocks noChangeAspect="1"/>
          </p:cNvPicPr>
          <p:nvPr/>
        </p:nvPicPr>
        <p:blipFill>
          <a:blip r:embed="rId4"/>
          <a:srcRect/>
          <a:stretch/>
        </p:blipFill>
        <p:spPr>
          <a:xfrm>
            <a:off x="6616699" y="2335354"/>
            <a:ext cx="440084" cy="440084"/>
          </a:xfrm>
          <a:prstGeom prst="rect">
            <a:avLst/>
          </a:prstGeom>
        </p:spPr>
      </p:pic>
      <p:sp>
        <p:nvSpPr>
          <p:cNvPr id="12" name="Text 8"/>
          <p:cNvSpPr/>
          <p:nvPr/>
        </p:nvSpPr>
        <p:spPr>
          <a:xfrm>
            <a:off x="6502400" y="3318803"/>
            <a:ext cx="4709160" cy="284427"/>
          </a:xfrm>
          <a:prstGeom prst="rect">
            <a:avLst/>
          </a:prstGeom>
          <a:noFill/>
          <a:ln/>
        </p:spPr>
        <p:txBody>
          <a:bodyPr wrap="square" lIns="0" tIns="0" rIns="0" bIns="0" rtlCol="0" anchor="t">
            <a:normAutofit/>
          </a:bodyPr>
          <a:lstStyle/>
          <a:p>
            <a:pPr marL="0" indent="0" algn="l">
              <a:lnSpc>
                <a:spcPts val="2040"/>
              </a:lnSpc>
              <a:buNone/>
            </a:pPr>
            <a:r>
              <a:rPr lang="en-US" sz="2400" b="1" dirty="0">
                <a:solidFill>
                  <a:srgbClr val="F5F7FA"/>
                </a:solidFill>
                <a:latin typeface="IBM Plex Sans" pitchFamily="34" charset="0"/>
                <a:ea typeface="IBM Plex Sans" pitchFamily="34" charset="-122"/>
                <a:cs typeface="IBM Plex Sans" pitchFamily="34" charset="-120"/>
              </a:rPr>
              <a:t>Details are online</a:t>
            </a:r>
            <a:endParaRPr lang="en-US" sz="2400" dirty="0"/>
          </a:p>
        </p:txBody>
      </p:sp>
      <p:sp>
        <p:nvSpPr>
          <p:cNvPr id="13" name="Text 9"/>
          <p:cNvSpPr/>
          <p:nvPr/>
        </p:nvSpPr>
        <p:spPr>
          <a:xfrm>
            <a:off x="6502400" y="3870920"/>
            <a:ext cx="4709160" cy="1496523"/>
          </a:xfrm>
          <a:prstGeom prst="rect">
            <a:avLst/>
          </a:prstGeom>
          <a:noFill/>
          <a:ln/>
        </p:spPr>
        <p:txBody>
          <a:bodyPr wrap="square" lIns="0" tIns="0" rIns="0" bIns="0" rtlCol="0" anchor="t">
            <a:normAutofit/>
          </a:bodyPr>
          <a:lstStyle/>
          <a:p>
            <a:pPr marL="0" indent="0" algn="l">
              <a:buNone/>
            </a:pPr>
            <a:r>
              <a:rPr lang="en-US" sz="2000" dirty="0">
                <a:solidFill>
                  <a:srgbClr val="93A1B4"/>
                </a:solidFill>
                <a:latin typeface="IBM Plex Sans" pitchFamily="34" charset="0"/>
                <a:ea typeface="IBM Plex Sans" pitchFamily="34" charset="-122"/>
                <a:cs typeface="IBM Plex Sans" pitchFamily="34" charset="-120"/>
              </a:rPr>
              <a:t>Format, pricing, and hotel blocks are all at </a:t>
            </a:r>
            <a:r>
              <a:rPr lang="en-US" sz="2000" dirty="0">
                <a:solidFill>
                  <a:srgbClr val="38BDF8"/>
                </a:solidFill>
                <a:latin typeface="IBM Plex Sans" pitchFamily="34" charset="0"/>
                <a:ea typeface="IBM Plex Sans" pitchFamily="34" charset="-122"/>
                <a:cs typeface="IBM Plex Sans" pitchFamily="34" charset="-120"/>
              </a:rPr>
              <a:t>liquidenterprise.com/</a:t>
            </a:r>
            <a:r>
              <a:rPr lang="en-US" sz="2000" dirty="0" err="1">
                <a:solidFill>
                  <a:srgbClr val="38BDF8"/>
                </a:solidFill>
                <a:latin typeface="IBM Plex Sans" pitchFamily="34" charset="0"/>
                <a:ea typeface="IBM Plex Sans" pitchFamily="34" charset="-122"/>
                <a:cs typeface="IBM Plex Sans" pitchFamily="34" charset="-120"/>
              </a:rPr>
              <a:t>maxcon</a:t>
            </a:r>
            <a:r>
              <a:rPr lang="en-US" sz="2000" dirty="0">
                <a:solidFill>
                  <a:srgbClr val="93A1B4"/>
                </a:solidFill>
                <a:latin typeface="IBM Plex Sans" pitchFamily="34" charset="0"/>
                <a:ea typeface="IBM Plex Sans" pitchFamily="34" charset="-122"/>
                <a:cs typeface="IBM Plex Sans" pitchFamily="34" charset="-120"/>
              </a:rPr>
              <a:t>.</a:t>
            </a:r>
            <a:endParaRPr lang="en-US" sz="2000" dirty="0"/>
          </a:p>
        </p:txBody>
      </p:sp>
      <p:sp>
        <p:nvSpPr>
          <p:cNvPr id="14" name="Text 10"/>
          <p:cNvSpPr/>
          <p:nvPr/>
        </p:nvSpPr>
        <p:spPr>
          <a:xfrm>
            <a:off x="812800" y="6256074"/>
            <a:ext cx="1080823" cy="220927"/>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C6B80"/>
                </a:solidFill>
                <a:latin typeface="IBM Plex Sans" pitchFamily="34" charset="0"/>
                <a:ea typeface="IBM Plex Sans" pitchFamily="34" charset="-122"/>
                <a:cs typeface="IBM Plex Sans" pitchFamily="34" charset="-120"/>
              </a:rPr>
              <a:t>MAXCON™ 2027</a:t>
            </a:r>
            <a:endParaRPr lang="en-US" sz="1100" dirty="0"/>
          </a:p>
        </p:txBody>
      </p:sp>
    </p:spTree>
    <p:extLst>
      <p:ext uri="{BB962C8B-B14F-4D97-AF65-F5344CB8AC3E}">
        <p14:creationId xmlns:p14="http://schemas.microsoft.com/office/powerpoint/2010/main" val="31311151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6">
    <p:bg>
      <p:bgPr>
        <a:solidFill>
          <a:srgbClr val="0A14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514350"/>
          </a:xfrm>
          <a:prstGeom prst="rect">
            <a:avLst/>
          </a:prstGeom>
          <a:noFill/>
          <a:ln/>
        </p:spPr>
        <p:txBody>
          <a:bodyPr wrap="none" lIns="0" tIns="0" rIns="0" bIns="0" rtlCol="0" anchor="t">
            <a:noAutofit/>
          </a:bodyPr>
          <a:lstStyle/>
          <a:p>
            <a:pPr marL="0" indent="0" algn="l">
              <a:lnSpc>
                <a:spcPts val="1680"/>
              </a:lnSpc>
              <a:buNone/>
            </a:pPr>
            <a:r>
              <a:rPr lang="en-US" sz="3000" b="1" kern="0" spc="150" dirty="0">
                <a:solidFill>
                  <a:srgbClr val="F2762E"/>
                </a:solidFill>
                <a:latin typeface="IBM Plex Sans" pitchFamily="34" charset="0"/>
                <a:ea typeface="IBM Plex Sans" pitchFamily="34" charset="-122"/>
                <a:cs typeface="IBM Plex Sans" pitchFamily="34" charset="-120"/>
              </a:rPr>
              <a:t>A DAY AT MAXCON</a:t>
            </a:r>
            <a:endParaRPr lang="en-US" sz="3000" dirty="0"/>
          </a:p>
        </p:txBody>
      </p:sp>
      <p:sp>
        <p:nvSpPr>
          <p:cNvPr id="19" name="Text 14"/>
          <p:cNvSpPr/>
          <p:nvPr/>
        </p:nvSpPr>
        <p:spPr>
          <a:xfrm>
            <a:off x="812800" y="6256074"/>
            <a:ext cx="1080823" cy="220927"/>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C6B80"/>
                </a:solidFill>
                <a:latin typeface="IBM Plex Sans" pitchFamily="34" charset="0"/>
                <a:ea typeface="IBM Plex Sans" pitchFamily="34" charset="-122"/>
                <a:cs typeface="IBM Plex Sans" pitchFamily="34" charset="-120"/>
              </a:rPr>
              <a:t>MAXCON™ 2027</a:t>
            </a:r>
            <a:endParaRPr lang="en-US" sz="1100" dirty="0"/>
          </a:p>
        </p:txBody>
      </p:sp>
      <p:sp>
        <p:nvSpPr>
          <p:cNvPr id="60" name="Block 61"/>
          <p:cNvSpPr/>
          <p:nvPr/>
        </p:nvSpPr>
        <p:spPr>
          <a:xfrm>
            <a:off x="1676400" y="1397000"/>
            <a:ext cx="1879600" cy="431800"/>
          </a:xfrm>
          <a:prstGeom prst="rect">
            <a:avLst/>
          </a:prstGeom>
          <a:noFill/>
          <a:ln>
            <a:noFill/>
          </a:ln>
        </p:spPr>
        <p:txBody>
          <a:bodyPr wrap="square" lIns="50800" tIns="0" rIns="50800" bIns="0" anchor="t">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Royal Theater</a:t>
            </a:r>
          </a:p>
          <a:p>
            <a:pPr algn="l">
              <a:buNone/>
            </a:pPr>
            <a:r>
              <a:rPr lang="en-US" sz="1100" dirty="0">
                <a:solidFill>
                  <a:srgbClr val="93A1B4"/>
                </a:solidFill>
                <a:latin typeface="IBM Plex Sans" pitchFamily="34" charset="0"/>
                <a:ea typeface="IBM Plex Sans" pitchFamily="34" charset="-122"/>
                <a:cs typeface="IBM Plex Sans" pitchFamily="34" charset="-120"/>
              </a:rPr>
              <a:t>General sessions</a:t>
            </a:r>
          </a:p>
        </p:txBody>
      </p:sp>
      <p:sp>
        <p:nvSpPr>
          <p:cNvPr id="61" name="Block 62"/>
          <p:cNvSpPr/>
          <p:nvPr/>
        </p:nvSpPr>
        <p:spPr>
          <a:xfrm>
            <a:off x="3619500" y="1397000"/>
            <a:ext cx="1879600" cy="431800"/>
          </a:xfrm>
          <a:prstGeom prst="rect">
            <a:avLst/>
          </a:prstGeom>
          <a:noFill/>
          <a:ln>
            <a:noFill/>
          </a:ln>
        </p:spPr>
        <p:txBody>
          <a:bodyPr wrap="square" lIns="50800" tIns="0" rIns="50800" bIns="0" anchor="t">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Voyager</a:t>
            </a:r>
          </a:p>
          <a:p>
            <a:pPr algn="l">
              <a:buNone/>
            </a:pPr>
            <a:r>
              <a:rPr lang="en-US" sz="1100" dirty="0">
                <a:solidFill>
                  <a:srgbClr val="93A1B4"/>
                </a:solidFill>
                <a:latin typeface="IBM Plex Sans" pitchFamily="34" charset="0"/>
                <a:ea typeface="IBM Plex Sans" pitchFamily="34" charset="-122"/>
                <a:cs typeface="IBM Plex Sans" pitchFamily="34" charset="-120"/>
              </a:rPr>
              <a:t>Up to 110</a:t>
            </a:r>
          </a:p>
        </p:txBody>
      </p:sp>
      <p:sp>
        <p:nvSpPr>
          <p:cNvPr id="62" name="Block 63"/>
          <p:cNvSpPr/>
          <p:nvPr/>
        </p:nvSpPr>
        <p:spPr>
          <a:xfrm>
            <a:off x="5562600" y="1397000"/>
            <a:ext cx="1879600" cy="431800"/>
          </a:xfrm>
          <a:prstGeom prst="rect">
            <a:avLst/>
          </a:prstGeom>
          <a:noFill/>
          <a:ln>
            <a:noFill/>
          </a:ln>
        </p:spPr>
        <p:txBody>
          <a:bodyPr wrap="square" lIns="50800" tIns="0" rIns="50800" bIns="0" anchor="t">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Quantum</a:t>
            </a:r>
          </a:p>
          <a:p>
            <a:pPr algn="l">
              <a:buNone/>
            </a:pPr>
            <a:r>
              <a:rPr lang="en-US" sz="1100" dirty="0">
                <a:solidFill>
                  <a:srgbClr val="93A1B4"/>
                </a:solidFill>
                <a:latin typeface="IBM Plex Sans" pitchFamily="34" charset="0"/>
                <a:ea typeface="IBM Plex Sans" pitchFamily="34" charset="-122"/>
                <a:cs typeface="IBM Plex Sans" pitchFamily="34" charset="-120"/>
              </a:rPr>
              <a:t>Up to 110</a:t>
            </a:r>
          </a:p>
        </p:txBody>
      </p:sp>
      <p:sp>
        <p:nvSpPr>
          <p:cNvPr id="63" name="Block 64"/>
          <p:cNvSpPr/>
          <p:nvPr/>
        </p:nvSpPr>
        <p:spPr>
          <a:xfrm>
            <a:off x="7505700" y="1397000"/>
            <a:ext cx="1879600" cy="431800"/>
          </a:xfrm>
          <a:prstGeom prst="rect">
            <a:avLst/>
          </a:prstGeom>
          <a:noFill/>
          <a:ln>
            <a:noFill/>
          </a:ln>
        </p:spPr>
        <p:txBody>
          <a:bodyPr wrap="square" lIns="50800" tIns="0" rIns="50800" bIns="0" anchor="t">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Freedom</a:t>
            </a:r>
          </a:p>
          <a:p>
            <a:pPr algn="l">
              <a:buNone/>
            </a:pPr>
            <a:r>
              <a:rPr lang="en-US" sz="1100" dirty="0">
                <a:solidFill>
                  <a:srgbClr val="93A1B4"/>
                </a:solidFill>
                <a:latin typeface="IBM Plex Sans" pitchFamily="34" charset="0"/>
                <a:ea typeface="IBM Plex Sans" pitchFamily="34" charset="-122"/>
                <a:cs typeface="IBM Plex Sans" pitchFamily="34" charset="-120"/>
              </a:rPr>
              <a:t>Up to 80</a:t>
            </a:r>
          </a:p>
        </p:txBody>
      </p:sp>
      <p:sp>
        <p:nvSpPr>
          <p:cNvPr id="64" name="Block 65"/>
          <p:cNvSpPr/>
          <p:nvPr/>
        </p:nvSpPr>
        <p:spPr>
          <a:xfrm>
            <a:off x="9448800" y="1397000"/>
            <a:ext cx="1879600" cy="431800"/>
          </a:xfrm>
          <a:prstGeom prst="rect">
            <a:avLst/>
          </a:prstGeom>
          <a:noFill/>
          <a:ln>
            <a:noFill/>
          </a:ln>
        </p:spPr>
        <p:txBody>
          <a:bodyPr wrap="square" lIns="50800" tIns="0" rIns="50800" bIns="0" anchor="t">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Main Dining Room</a:t>
            </a:r>
          </a:p>
          <a:p>
            <a:pPr algn="l">
              <a:buNone/>
            </a:pPr>
            <a:r>
              <a:rPr lang="en-US" sz="1100" dirty="0">
                <a:solidFill>
                  <a:srgbClr val="93A1B4"/>
                </a:solidFill>
                <a:latin typeface="IBM Plex Sans" pitchFamily="34" charset="0"/>
                <a:ea typeface="IBM Plex Sans" pitchFamily="34" charset="-122"/>
                <a:cs typeface="IBM Plex Sans" pitchFamily="34" charset="-120"/>
              </a:rPr>
              <a:t>Dinner</a:t>
            </a:r>
          </a:p>
        </p:txBody>
      </p:sp>
      <p:cxnSp>
        <p:nvCxnSpPr>
          <p:cNvPr id="65" name="Grid 66"/>
          <p:cNvCxnSpPr/>
          <p:nvPr/>
        </p:nvCxnSpPr>
        <p:spPr>
          <a:xfrm>
            <a:off x="1676400" y="2067560"/>
            <a:ext cx="9652000" cy="0"/>
          </a:xfrm>
          <a:prstGeom prst="line">
            <a:avLst/>
          </a:prstGeom>
          <a:ln w="6350">
            <a:solidFill>
              <a:srgbClr val="1A2638"/>
            </a:solidFill>
          </a:ln>
        </p:spPr>
      </p:cxnSp>
      <p:sp>
        <p:nvSpPr>
          <p:cNvPr id="66" name="Block 67"/>
          <p:cNvSpPr/>
          <p:nvPr/>
        </p:nvSpPr>
        <p:spPr>
          <a:xfrm>
            <a:off x="812800" y="1965960"/>
            <a:ext cx="762000" cy="203200"/>
          </a:xfrm>
          <a:prstGeom prst="rect">
            <a:avLst/>
          </a:prstGeom>
          <a:noFill/>
          <a:ln>
            <a:noFill/>
          </a:ln>
        </p:spPr>
        <p:txBody>
          <a:bodyPr wrap="square" lIns="0" tIns="0" rIns="0" bIns="0" anchor="ctr">
            <a:noAutofit/>
          </a:bodyPr>
          <a:lstStyle/>
          <a:p>
            <a:pPr algn="r">
              <a:buNone/>
            </a:pPr>
            <a:r>
              <a:rPr lang="en-US" sz="1100" dirty="0">
                <a:solidFill>
                  <a:srgbClr val="8391A6"/>
                </a:solidFill>
                <a:latin typeface="IBM Plex Sans" pitchFamily="34" charset="0"/>
                <a:ea typeface="IBM Plex Sans" pitchFamily="34" charset="-122"/>
                <a:cs typeface="IBM Plex Sans" pitchFamily="34" charset="-120"/>
              </a:rPr>
              <a:t>8:00 AM</a:t>
            </a:r>
          </a:p>
        </p:txBody>
      </p:sp>
      <p:cxnSp>
        <p:nvCxnSpPr>
          <p:cNvPr id="67" name="Grid 68"/>
          <p:cNvCxnSpPr/>
          <p:nvPr/>
        </p:nvCxnSpPr>
        <p:spPr>
          <a:xfrm>
            <a:off x="1676400" y="2392680"/>
            <a:ext cx="9652000" cy="0"/>
          </a:xfrm>
          <a:prstGeom prst="line">
            <a:avLst/>
          </a:prstGeom>
          <a:ln w="6350">
            <a:solidFill>
              <a:srgbClr val="1A2638"/>
            </a:solidFill>
          </a:ln>
        </p:spPr>
      </p:cxnSp>
      <p:sp>
        <p:nvSpPr>
          <p:cNvPr id="68" name="Block 69"/>
          <p:cNvSpPr/>
          <p:nvPr/>
        </p:nvSpPr>
        <p:spPr>
          <a:xfrm>
            <a:off x="812800" y="2291080"/>
            <a:ext cx="762000" cy="203200"/>
          </a:xfrm>
          <a:prstGeom prst="rect">
            <a:avLst/>
          </a:prstGeom>
          <a:noFill/>
          <a:ln>
            <a:noFill/>
          </a:ln>
        </p:spPr>
        <p:txBody>
          <a:bodyPr wrap="square" lIns="0" tIns="0" rIns="0" bIns="0" anchor="ctr">
            <a:noAutofit/>
          </a:bodyPr>
          <a:lstStyle/>
          <a:p>
            <a:pPr algn="r">
              <a:buNone/>
            </a:pPr>
            <a:r>
              <a:rPr lang="en-US" sz="1100" dirty="0">
                <a:solidFill>
                  <a:srgbClr val="8391A6"/>
                </a:solidFill>
                <a:latin typeface="IBM Plex Sans" pitchFamily="34" charset="0"/>
                <a:ea typeface="IBM Plex Sans" pitchFamily="34" charset="-122"/>
                <a:cs typeface="IBM Plex Sans" pitchFamily="34" charset="-120"/>
              </a:rPr>
              <a:t>9:00 AM</a:t>
            </a:r>
          </a:p>
        </p:txBody>
      </p:sp>
      <p:cxnSp>
        <p:nvCxnSpPr>
          <p:cNvPr id="69" name="Grid 70"/>
          <p:cNvCxnSpPr/>
          <p:nvPr/>
        </p:nvCxnSpPr>
        <p:spPr>
          <a:xfrm>
            <a:off x="1676400" y="2717800"/>
            <a:ext cx="9652000" cy="0"/>
          </a:xfrm>
          <a:prstGeom prst="line">
            <a:avLst/>
          </a:prstGeom>
          <a:ln w="6350">
            <a:solidFill>
              <a:srgbClr val="1A2638"/>
            </a:solidFill>
          </a:ln>
        </p:spPr>
      </p:cxnSp>
      <p:sp>
        <p:nvSpPr>
          <p:cNvPr id="70" name="Block 71"/>
          <p:cNvSpPr/>
          <p:nvPr/>
        </p:nvSpPr>
        <p:spPr>
          <a:xfrm>
            <a:off x="812800" y="2616200"/>
            <a:ext cx="762000" cy="203200"/>
          </a:xfrm>
          <a:prstGeom prst="rect">
            <a:avLst/>
          </a:prstGeom>
          <a:noFill/>
          <a:ln>
            <a:noFill/>
          </a:ln>
        </p:spPr>
        <p:txBody>
          <a:bodyPr wrap="square" lIns="0" tIns="0" rIns="0" bIns="0" anchor="ctr">
            <a:noAutofit/>
          </a:bodyPr>
          <a:lstStyle/>
          <a:p>
            <a:pPr algn="r">
              <a:buNone/>
            </a:pPr>
            <a:r>
              <a:rPr lang="en-US" sz="1100" dirty="0">
                <a:solidFill>
                  <a:srgbClr val="8391A6"/>
                </a:solidFill>
                <a:latin typeface="IBM Plex Sans" pitchFamily="34" charset="0"/>
                <a:ea typeface="IBM Plex Sans" pitchFamily="34" charset="-122"/>
                <a:cs typeface="IBM Plex Sans" pitchFamily="34" charset="-120"/>
              </a:rPr>
              <a:t>10:00 AM</a:t>
            </a:r>
          </a:p>
        </p:txBody>
      </p:sp>
      <p:cxnSp>
        <p:nvCxnSpPr>
          <p:cNvPr id="71" name="Grid 72"/>
          <p:cNvCxnSpPr/>
          <p:nvPr/>
        </p:nvCxnSpPr>
        <p:spPr>
          <a:xfrm>
            <a:off x="1676400" y="3042920"/>
            <a:ext cx="9652000" cy="0"/>
          </a:xfrm>
          <a:prstGeom prst="line">
            <a:avLst/>
          </a:prstGeom>
          <a:ln w="6350">
            <a:solidFill>
              <a:srgbClr val="1A2638"/>
            </a:solidFill>
          </a:ln>
        </p:spPr>
      </p:cxnSp>
      <p:sp>
        <p:nvSpPr>
          <p:cNvPr id="72" name="Block 73"/>
          <p:cNvSpPr/>
          <p:nvPr/>
        </p:nvSpPr>
        <p:spPr>
          <a:xfrm>
            <a:off x="812800" y="2941320"/>
            <a:ext cx="762000" cy="203200"/>
          </a:xfrm>
          <a:prstGeom prst="rect">
            <a:avLst/>
          </a:prstGeom>
          <a:noFill/>
          <a:ln>
            <a:noFill/>
          </a:ln>
        </p:spPr>
        <p:txBody>
          <a:bodyPr wrap="square" lIns="0" tIns="0" rIns="0" bIns="0" anchor="ctr">
            <a:noAutofit/>
          </a:bodyPr>
          <a:lstStyle/>
          <a:p>
            <a:pPr algn="r">
              <a:buNone/>
            </a:pPr>
            <a:r>
              <a:rPr lang="en-US" sz="1100" dirty="0">
                <a:solidFill>
                  <a:srgbClr val="8391A6"/>
                </a:solidFill>
                <a:latin typeface="IBM Plex Sans" pitchFamily="34" charset="0"/>
                <a:ea typeface="IBM Plex Sans" pitchFamily="34" charset="-122"/>
                <a:cs typeface="IBM Plex Sans" pitchFamily="34" charset="-120"/>
              </a:rPr>
              <a:t>11:00 AM</a:t>
            </a:r>
          </a:p>
        </p:txBody>
      </p:sp>
      <p:cxnSp>
        <p:nvCxnSpPr>
          <p:cNvPr id="73" name="Grid 74"/>
          <p:cNvCxnSpPr/>
          <p:nvPr/>
        </p:nvCxnSpPr>
        <p:spPr>
          <a:xfrm>
            <a:off x="1676400" y="3368040"/>
            <a:ext cx="9652000" cy="0"/>
          </a:xfrm>
          <a:prstGeom prst="line">
            <a:avLst/>
          </a:prstGeom>
          <a:ln w="6350">
            <a:solidFill>
              <a:srgbClr val="1A2638"/>
            </a:solidFill>
          </a:ln>
        </p:spPr>
      </p:cxnSp>
      <p:sp>
        <p:nvSpPr>
          <p:cNvPr id="74" name="Block 75"/>
          <p:cNvSpPr/>
          <p:nvPr/>
        </p:nvSpPr>
        <p:spPr>
          <a:xfrm>
            <a:off x="812800" y="3266440"/>
            <a:ext cx="762000" cy="203200"/>
          </a:xfrm>
          <a:prstGeom prst="rect">
            <a:avLst/>
          </a:prstGeom>
          <a:noFill/>
          <a:ln>
            <a:noFill/>
          </a:ln>
        </p:spPr>
        <p:txBody>
          <a:bodyPr wrap="square" lIns="0" tIns="0" rIns="0" bIns="0" anchor="ctr">
            <a:noAutofit/>
          </a:bodyPr>
          <a:lstStyle/>
          <a:p>
            <a:pPr algn="r">
              <a:buNone/>
            </a:pPr>
            <a:r>
              <a:rPr lang="en-US" sz="1100" dirty="0">
                <a:solidFill>
                  <a:srgbClr val="8391A6"/>
                </a:solidFill>
                <a:latin typeface="IBM Plex Sans" pitchFamily="34" charset="0"/>
                <a:ea typeface="IBM Plex Sans" pitchFamily="34" charset="-122"/>
                <a:cs typeface="IBM Plex Sans" pitchFamily="34" charset="-120"/>
              </a:rPr>
              <a:t>12:00 PM</a:t>
            </a:r>
          </a:p>
        </p:txBody>
      </p:sp>
      <p:cxnSp>
        <p:nvCxnSpPr>
          <p:cNvPr id="75" name="Grid 76"/>
          <p:cNvCxnSpPr/>
          <p:nvPr/>
        </p:nvCxnSpPr>
        <p:spPr>
          <a:xfrm>
            <a:off x="1676400" y="3693160"/>
            <a:ext cx="9652000" cy="0"/>
          </a:xfrm>
          <a:prstGeom prst="line">
            <a:avLst/>
          </a:prstGeom>
          <a:ln w="6350">
            <a:solidFill>
              <a:srgbClr val="1A2638"/>
            </a:solidFill>
          </a:ln>
        </p:spPr>
      </p:cxnSp>
      <p:sp>
        <p:nvSpPr>
          <p:cNvPr id="76" name="Block 77"/>
          <p:cNvSpPr/>
          <p:nvPr/>
        </p:nvSpPr>
        <p:spPr>
          <a:xfrm>
            <a:off x="812800" y="3591560"/>
            <a:ext cx="762000" cy="203200"/>
          </a:xfrm>
          <a:prstGeom prst="rect">
            <a:avLst/>
          </a:prstGeom>
          <a:noFill/>
          <a:ln>
            <a:noFill/>
          </a:ln>
        </p:spPr>
        <p:txBody>
          <a:bodyPr wrap="square" lIns="0" tIns="0" rIns="0" bIns="0" anchor="ctr">
            <a:noAutofit/>
          </a:bodyPr>
          <a:lstStyle/>
          <a:p>
            <a:pPr algn="r">
              <a:buNone/>
            </a:pPr>
            <a:r>
              <a:rPr lang="en-US" sz="1100" dirty="0">
                <a:solidFill>
                  <a:srgbClr val="8391A6"/>
                </a:solidFill>
                <a:latin typeface="IBM Plex Sans" pitchFamily="34" charset="0"/>
                <a:ea typeface="IBM Plex Sans" pitchFamily="34" charset="-122"/>
                <a:cs typeface="IBM Plex Sans" pitchFamily="34" charset="-120"/>
              </a:rPr>
              <a:t>1:00 PM</a:t>
            </a:r>
          </a:p>
        </p:txBody>
      </p:sp>
      <p:cxnSp>
        <p:nvCxnSpPr>
          <p:cNvPr id="77" name="Grid 78"/>
          <p:cNvCxnSpPr/>
          <p:nvPr/>
        </p:nvCxnSpPr>
        <p:spPr>
          <a:xfrm>
            <a:off x="1676400" y="4018280"/>
            <a:ext cx="9652000" cy="0"/>
          </a:xfrm>
          <a:prstGeom prst="line">
            <a:avLst/>
          </a:prstGeom>
          <a:ln w="6350">
            <a:solidFill>
              <a:srgbClr val="1A2638"/>
            </a:solidFill>
          </a:ln>
        </p:spPr>
      </p:cxnSp>
      <p:sp>
        <p:nvSpPr>
          <p:cNvPr id="78" name="Block 79"/>
          <p:cNvSpPr/>
          <p:nvPr/>
        </p:nvSpPr>
        <p:spPr>
          <a:xfrm>
            <a:off x="812800" y="3916680"/>
            <a:ext cx="762000" cy="203200"/>
          </a:xfrm>
          <a:prstGeom prst="rect">
            <a:avLst/>
          </a:prstGeom>
          <a:noFill/>
          <a:ln>
            <a:noFill/>
          </a:ln>
        </p:spPr>
        <p:txBody>
          <a:bodyPr wrap="square" lIns="0" tIns="0" rIns="0" bIns="0" anchor="ctr">
            <a:noAutofit/>
          </a:bodyPr>
          <a:lstStyle/>
          <a:p>
            <a:pPr algn="r">
              <a:buNone/>
            </a:pPr>
            <a:r>
              <a:rPr lang="en-US" sz="1100" dirty="0">
                <a:solidFill>
                  <a:srgbClr val="8391A6"/>
                </a:solidFill>
                <a:latin typeface="IBM Plex Sans" pitchFamily="34" charset="0"/>
                <a:ea typeface="IBM Plex Sans" pitchFamily="34" charset="-122"/>
                <a:cs typeface="IBM Plex Sans" pitchFamily="34" charset="-120"/>
              </a:rPr>
              <a:t>2:00 PM</a:t>
            </a:r>
          </a:p>
        </p:txBody>
      </p:sp>
      <p:cxnSp>
        <p:nvCxnSpPr>
          <p:cNvPr id="79" name="Grid 80"/>
          <p:cNvCxnSpPr/>
          <p:nvPr/>
        </p:nvCxnSpPr>
        <p:spPr>
          <a:xfrm>
            <a:off x="1676400" y="4343400"/>
            <a:ext cx="9652000" cy="0"/>
          </a:xfrm>
          <a:prstGeom prst="line">
            <a:avLst/>
          </a:prstGeom>
          <a:ln w="12700">
            <a:solidFill>
              <a:srgbClr val="8FC9C2"/>
            </a:solidFill>
            <a:prstDash val="dash"/>
          </a:ln>
        </p:spPr>
      </p:cxnSp>
      <p:sp>
        <p:nvSpPr>
          <p:cNvPr id="80" name="Block 81"/>
          <p:cNvSpPr/>
          <p:nvPr/>
        </p:nvSpPr>
        <p:spPr>
          <a:xfrm>
            <a:off x="812800" y="4241800"/>
            <a:ext cx="762000" cy="203200"/>
          </a:xfrm>
          <a:prstGeom prst="rect">
            <a:avLst/>
          </a:prstGeom>
          <a:noFill/>
          <a:ln>
            <a:noFill/>
          </a:ln>
        </p:spPr>
        <p:txBody>
          <a:bodyPr wrap="square" lIns="0" tIns="0" rIns="0" bIns="0" anchor="ctr">
            <a:noAutofit/>
          </a:bodyPr>
          <a:lstStyle/>
          <a:p>
            <a:pPr algn="r">
              <a:buNone/>
            </a:pPr>
            <a:r>
              <a:rPr lang="en-US" sz="1100" dirty="0">
                <a:solidFill>
                  <a:srgbClr val="8391A6"/>
                </a:solidFill>
                <a:latin typeface="IBM Plex Sans" pitchFamily="34" charset="0"/>
                <a:ea typeface="IBM Plex Sans" pitchFamily="34" charset="-122"/>
                <a:cs typeface="IBM Plex Sans" pitchFamily="34" charset="-120"/>
              </a:rPr>
              <a:t>3:00 PM</a:t>
            </a:r>
          </a:p>
        </p:txBody>
      </p:sp>
      <p:cxnSp>
        <p:nvCxnSpPr>
          <p:cNvPr id="81" name="Grid 82"/>
          <p:cNvCxnSpPr/>
          <p:nvPr/>
        </p:nvCxnSpPr>
        <p:spPr>
          <a:xfrm>
            <a:off x="1676400" y="4668520"/>
            <a:ext cx="9652000" cy="0"/>
          </a:xfrm>
          <a:prstGeom prst="line">
            <a:avLst/>
          </a:prstGeom>
          <a:ln w="6350">
            <a:solidFill>
              <a:srgbClr val="1A2638"/>
            </a:solidFill>
          </a:ln>
        </p:spPr>
      </p:cxnSp>
      <p:sp>
        <p:nvSpPr>
          <p:cNvPr id="82" name="Block 83"/>
          <p:cNvSpPr/>
          <p:nvPr/>
        </p:nvSpPr>
        <p:spPr>
          <a:xfrm>
            <a:off x="812800" y="4566920"/>
            <a:ext cx="762000" cy="203200"/>
          </a:xfrm>
          <a:prstGeom prst="rect">
            <a:avLst/>
          </a:prstGeom>
          <a:noFill/>
          <a:ln>
            <a:noFill/>
          </a:ln>
        </p:spPr>
        <p:txBody>
          <a:bodyPr wrap="square" lIns="0" tIns="0" rIns="0" bIns="0" anchor="ctr">
            <a:noAutofit/>
          </a:bodyPr>
          <a:lstStyle/>
          <a:p>
            <a:pPr algn="r">
              <a:buNone/>
            </a:pPr>
            <a:r>
              <a:rPr lang="en-US" sz="1100" dirty="0">
                <a:solidFill>
                  <a:srgbClr val="8391A6"/>
                </a:solidFill>
                <a:latin typeface="IBM Plex Sans" pitchFamily="34" charset="0"/>
                <a:ea typeface="IBM Plex Sans" pitchFamily="34" charset="-122"/>
                <a:cs typeface="IBM Plex Sans" pitchFamily="34" charset="-120"/>
              </a:rPr>
              <a:t>4:00 PM</a:t>
            </a:r>
          </a:p>
        </p:txBody>
      </p:sp>
      <p:cxnSp>
        <p:nvCxnSpPr>
          <p:cNvPr id="83" name="Grid 84"/>
          <p:cNvCxnSpPr/>
          <p:nvPr/>
        </p:nvCxnSpPr>
        <p:spPr>
          <a:xfrm>
            <a:off x="1676400" y="4993640"/>
            <a:ext cx="9652000" cy="0"/>
          </a:xfrm>
          <a:prstGeom prst="line">
            <a:avLst/>
          </a:prstGeom>
          <a:ln w="6350">
            <a:solidFill>
              <a:srgbClr val="1A2638"/>
            </a:solidFill>
          </a:ln>
        </p:spPr>
      </p:cxnSp>
      <p:sp>
        <p:nvSpPr>
          <p:cNvPr id="84" name="Block 85"/>
          <p:cNvSpPr/>
          <p:nvPr/>
        </p:nvSpPr>
        <p:spPr>
          <a:xfrm>
            <a:off x="812800" y="4892040"/>
            <a:ext cx="762000" cy="203200"/>
          </a:xfrm>
          <a:prstGeom prst="rect">
            <a:avLst/>
          </a:prstGeom>
          <a:noFill/>
          <a:ln>
            <a:noFill/>
          </a:ln>
        </p:spPr>
        <p:txBody>
          <a:bodyPr wrap="square" lIns="0" tIns="0" rIns="0" bIns="0" anchor="ctr">
            <a:noAutofit/>
          </a:bodyPr>
          <a:lstStyle/>
          <a:p>
            <a:pPr algn="r">
              <a:buNone/>
            </a:pPr>
            <a:r>
              <a:rPr lang="en-US" sz="1100" dirty="0">
                <a:solidFill>
                  <a:srgbClr val="8391A6"/>
                </a:solidFill>
                <a:latin typeface="IBM Plex Sans" pitchFamily="34" charset="0"/>
                <a:ea typeface="IBM Plex Sans" pitchFamily="34" charset="-122"/>
                <a:cs typeface="IBM Plex Sans" pitchFamily="34" charset="-120"/>
              </a:rPr>
              <a:t>5:00 PM</a:t>
            </a:r>
          </a:p>
        </p:txBody>
      </p:sp>
      <p:cxnSp>
        <p:nvCxnSpPr>
          <p:cNvPr id="85" name="Grid 86"/>
          <p:cNvCxnSpPr/>
          <p:nvPr/>
        </p:nvCxnSpPr>
        <p:spPr>
          <a:xfrm>
            <a:off x="1676400" y="5318760"/>
            <a:ext cx="9652000" cy="0"/>
          </a:xfrm>
          <a:prstGeom prst="line">
            <a:avLst/>
          </a:prstGeom>
          <a:ln w="6350">
            <a:solidFill>
              <a:srgbClr val="1A2638"/>
            </a:solidFill>
          </a:ln>
        </p:spPr>
      </p:cxnSp>
      <p:sp>
        <p:nvSpPr>
          <p:cNvPr id="86" name="Block 87"/>
          <p:cNvSpPr/>
          <p:nvPr/>
        </p:nvSpPr>
        <p:spPr>
          <a:xfrm>
            <a:off x="812800" y="5217160"/>
            <a:ext cx="762000" cy="203200"/>
          </a:xfrm>
          <a:prstGeom prst="rect">
            <a:avLst/>
          </a:prstGeom>
          <a:noFill/>
          <a:ln>
            <a:noFill/>
          </a:ln>
        </p:spPr>
        <p:txBody>
          <a:bodyPr wrap="square" lIns="0" tIns="0" rIns="0" bIns="0" anchor="ctr">
            <a:noAutofit/>
          </a:bodyPr>
          <a:lstStyle/>
          <a:p>
            <a:pPr algn="r">
              <a:buNone/>
            </a:pPr>
            <a:r>
              <a:rPr lang="en-US" sz="1100" dirty="0">
                <a:solidFill>
                  <a:srgbClr val="8391A6"/>
                </a:solidFill>
                <a:latin typeface="IBM Plex Sans" pitchFamily="34" charset="0"/>
                <a:ea typeface="IBM Plex Sans" pitchFamily="34" charset="-122"/>
                <a:cs typeface="IBM Plex Sans" pitchFamily="34" charset="-120"/>
              </a:rPr>
              <a:t>6:00 PM</a:t>
            </a:r>
          </a:p>
        </p:txBody>
      </p:sp>
      <p:cxnSp>
        <p:nvCxnSpPr>
          <p:cNvPr id="87" name="Grid 88"/>
          <p:cNvCxnSpPr/>
          <p:nvPr/>
        </p:nvCxnSpPr>
        <p:spPr>
          <a:xfrm>
            <a:off x="1676400" y="5643880"/>
            <a:ext cx="9652000" cy="0"/>
          </a:xfrm>
          <a:prstGeom prst="line">
            <a:avLst/>
          </a:prstGeom>
          <a:ln w="6350">
            <a:solidFill>
              <a:srgbClr val="1A2638"/>
            </a:solidFill>
          </a:ln>
        </p:spPr>
      </p:cxnSp>
      <p:sp>
        <p:nvSpPr>
          <p:cNvPr id="88" name="Block 89"/>
          <p:cNvSpPr/>
          <p:nvPr/>
        </p:nvSpPr>
        <p:spPr>
          <a:xfrm>
            <a:off x="812800" y="5542280"/>
            <a:ext cx="762000" cy="203200"/>
          </a:xfrm>
          <a:prstGeom prst="rect">
            <a:avLst/>
          </a:prstGeom>
          <a:noFill/>
          <a:ln>
            <a:noFill/>
          </a:ln>
        </p:spPr>
        <p:txBody>
          <a:bodyPr wrap="square" lIns="0" tIns="0" rIns="0" bIns="0" anchor="ctr">
            <a:noAutofit/>
          </a:bodyPr>
          <a:lstStyle/>
          <a:p>
            <a:pPr algn="r">
              <a:buNone/>
            </a:pPr>
            <a:r>
              <a:rPr lang="en-US" sz="1100" dirty="0">
                <a:solidFill>
                  <a:srgbClr val="8391A6"/>
                </a:solidFill>
                <a:latin typeface="IBM Plex Sans" pitchFamily="34" charset="0"/>
                <a:ea typeface="IBM Plex Sans" pitchFamily="34" charset="-122"/>
                <a:cs typeface="IBM Plex Sans" pitchFamily="34" charset="-120"/>
              </a:rPr>
              <a:t>7:00 PM</a:t>
            </a:r>
          </a:p>
        </p:txBody>
      </p:sp>
      <p:cxnSp>
        <p:nvCxnSpPr>
          <p:cNvPr id="89" name="Grid 90"/>
          <p:cNvCxnSpPr/>
          <p:nvPr/>
        </p:nvCxnSpPr>
        <p:spPr>
          <a:xfrm>
            <a:off x="1676400" y="5969000"/>
            <a:ext cx="9652000" cy="0"/>
          </a:xfrm>
          <a:prstGeom prst="line">
            <a:avLst/>
          </a:prstGeom>
          <a:ln w="6350">
            <a:solidFill>
              <a:srgbClr val="1A2638"/>
            </a:solidFill>
          </a:ln>
        </p:spPr>
      </p:cxnSp>
      <p:sp>
        <p:nvSpPr>
          <p:cNvPr id="90" name="Block 91"/>
          <p:cNvSpPr/>
          <p:nvPr/>
        </p:nvSpPr>
        <p:spPr>
          <a:xfrm>
            <a:off x="812800" y="5867400"/>
            <a:ext cx="762000" cy="203200"/>
          </a:xfrm>
          <a:prstGeom prst="rect">
            <a:avLst/>
          </a:prstGeom>
          <a:noFill/>
          <a:ln>
            <a:noFill/>
          </a:ln>
        </p:spPr>
        <p:txBody>
          <a:bodyPr wrap="square" lIns="0" tIns="0" rIns="0" bIns="0" anchor="ctr">
            <a:noAutofit/>
          </a:bodyPr>
          <a:lstStyle/>
          <a:p>
            <a:pPr algn="r">
              <a:buNone/>
            </a:pPr>
            <a:r>
              <a:rPr lang="en-US" sz="1100" dirty="0">
                <a:solidFill>
                  <a:srgbClr val="8391A6"/>
                </a:solidFill>
                <a:latin typeface="IBM Plex Sans" pitchFamily="34" charset="0"/>
                <a:ea typeface="IBM Plex Sans" pitchFamily="34" charset="-122"/>
                <a:cs typeface="IBM Plex Sans" pitchFamily="34" charset="-120"/>
              </a:rPr>
              <a:t>8:00 PM</a:t>
            </a:r>
          </a:p>
        </p:txBody>
      </p:sp>
      <p:sp>
        <p:nvSpPr>
          <p:cNvPr id="92" name="Block 93"/>
          <p:cNvSpPr/>
          <p:nvPr/>
        </p:nvSpPr>
        <p:spPr>
          <a:xfrm>
            <a:off x="1676400" y="1924050"/>
            <a:ext cx="1879600" cy="612140"/>
          </a:xfrm>
          <a:prstGeom prst="roundRect">
            <a:avLst>
              <a:gd name="adj" fmla="val 12000"/>
            </a:avLst>
          </a:prstGeom>
          <a:solidFill>
            <a:srgbClr val="F2762E"/>
          </a:solidFill>
          <a:ln>
            <a:noFill/>
          </a:ln>
        </p:spPr>
        <p:txBody>
          <a:bodyPr wrap="square" lIns="101600" tIns="0" rIns="101600" bIns="0" anchor="ctr">
            <a:noAutofit/>
          </a:bodyPr>
          <a:lstStyle/>
          <a:p>
            <a:pPr algn="l">
              <a:buNone/>
            </a:pPr>
            <a:r>
              <a:rPr lang="en-US" sz="1400" b="1" dirty="0">
                <a:solidFill>
                  <a:srgbClr val="0A1420"/>
                </a:solidFill>
                <a:latin typeface="IBM Plex Sans" pitchFamily="34" charset="0"/>
                <a:ea typeface="IBM Plex Sans" pitchFamily="34" charset="-122"/>
                <a:cs typeface="IBM Plex Sans" pitchFamily="34" charset="-120"/>
              </a:rPr>
              <a:t>General session</a:t>
            </a:r>
          </a:p>
          <a:p>
            <a:pPr algn="l">
              <a:buNone/>
            </a:pPr>
            <a:r>
              <a:rPr lang="en-US" sz="1100" dirty="0">
                <a:solidFill>
                  <a:srgbClr val="0A1420"/>
                </a:solidFill>
                <a:latin typeface="IBM Plex Sans" pitchFamily="34" charset="0"/>
                <a:ea typeface="IBM Plex Sans" pitchFamily="34" charset="-122"/>
                <a:cs typeface="IBM Plex Sans" pitchFamily="34" charset="-120"/>
              </a:rPr>
              <a:t>All attendees</a:t>
            </a:r>
          </a:p>
        </p:txBody>
      </p:sp>
      <p:sp>
        <p:nvSpPr>
          <p:cNvPr id="93" name="Block 94"/>
          <p:cNvSpPr/>
          <p:nvPr/>
        </p:nvSpPr>
        <p:spPr>
          <a:xfrm>
            <a:off x="3619500" y="2574290"/>
            <a:ext cx="1879600" cy="449580"/>
          </a:xfrm>
          <a:prstGeom prst="roundRect">
            <a:avLst>
              <a:gd name="adj" fmla="val 12000"/>
            </a:avLst>
          </a:prstGeom>
          <a:solidFill>
            <a:srgbClr val="16304F"/>
          </a:solidFill>
          <a:ln>
            <a:noFill/>
          </a:ln>
        </p:spPr>
        <p:txBody>
          <a:bodyPr wrap="square" lIns="101600" tIns="0" rIns="101600" bIns="0" anchor="ctr">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Session 1</a:t>
            </a:r>
          </a:p>
          <a:p>
            <a:pPr algn="l">
              <a:buNone/>
            </a:pPr>
            <a:r>
              <a:rPr lang="en-US" sz="1100" dirty="0">
                <a:solidFill>
                  <a:srgbClr val="9DB7D8"/>
                </a:solidFill>
                <a:latin typeface="IBM Plex Sans" pitchFamily="34" charset="0"/>
                <a:ea typeface="IBM Plex Sans" pitchFamily="34" charset="-122"/>
                <a:cs typeface="IBM Plex Sans" pitchFamily="34" charset="-120"/>
              </a:rPr>
              <a:t>9:30–11:00</a:t>
            </a:r>
          </a:p>
        </p:txBody>
      </p:sp>
      <p:sp>
        <p:nvSpPr>
          <p:cNvPr id="94" name="Block 95"/>
          <p:cNvSpPr/>
          <p:nvPr/>
        </p:nvSpPr>
        <p:spPr>
          <a:xfrm>
            <a:off x="3619500" y="3061970"/>
            <a:ext cx="1879600" cy="287020"/>
          </a:xfrm>
          <a:prstGeom prst="roundRect">
            <a:avLst>
              <a:gd name="adj" fmla="val 12000"/>
            </a:avLst>
          </a:prstGeom>
          <a:solidFill>
            <a:srgbClr val="16304F"/>
          </a:solidFill>
          <a:ln>
            <a:noFill/>
          </a:ln>
        </p:spPr>
        <p:txBody>
          <a:bodyPr wrap="square" lIns="101600" tIns="0" rIns="101600" bIns="0" anchor="ctr">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Session 2</a:t>
            </a:r>
          </a:p>
        </p:txBody>
      </p:sp>
      <p:sp>
        <p:nvSpPr>
          <p:cNvPr id="95" name="Block 96"/>
          <p:cNvSpPr/>
          <p:nvPr/>
        </p:nvSpPr>
        <p:spPr>
          <a:xfrm>
            <a:off x="5562600" y="2574290"/>
            <a:ext cx="1879600" cy="449580"/>
          </a:xfrm>
          <a:prstGeom prst="roundRect">
            <a:avLst>
              <a:gd name="adj" fmla="val 12000"/>
            </a:avLst>
          </a:prstGeom>
          <a:solidFill>
            <a:srgbClr val="16304F"/>
          </a:solidFill>
          <a:ln>
            <a:noFill/>
          </a:ln>
        </p:spPr>
        <p:txBody>
          <a:bodyPr wrap="square" lIns="101600" tIns="0" rIns="101600" bIns="0" anchor="ctr">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Session 3</a:t>
            </a:r>
          </a:p>
          <a:p>
            <a:pPr algn="l">
              <a:buNone/>
            </a:pPr>
            <a:r>
              <a:rPr lang="en-US" sz="1100" dirty="0">
                <a:solidFill>
                  <a:srgbClr val="9DB7D8"/>
                </a:solidFill>
                <a:latin typeface="IBM Plex Sans" pitchFamily="34" charset="0"/>
                <a:ea typeface="IBM Plex Sans" pitchFamily="34" charset="-122"/>
                <a:cs typeface="IBM Plex Sans" pitchFamily="34" charset="-120"/>
              </a:rPr>
              <a:t>9:30–11:00</a:t>
            </a:r>
          </a:p>
        </p:txBody>
      </p:sp>
      <p:sp>
        <p:nvSpPr>
          <p:cNvPr id="96" name="Block 97"/>
          <p:cNvSpPr/>
          <p:nvPr/>
        </p:nvSpPr>
        <p:spPr>
          <a:xfrm>
            <a:off x="5562600" y="3061970"/>
            <a:ext cx="1879600" cy="287020"/>
          </a:xfrm>
          <a:prstGeom prst="roundRect">
            <a:avLst>
              <a:gd name="adj" fmla="val 12000"/>
            </a:avLst>
          </a:prstGeom>
          <a:solidFill>
            <a:srgbClr val="16304F"/>
          </a:solidFill>
          <a:ln>
            <a:noFill/>
          </a:ln>
        </p:spPr>
        <p:txBody>
          <a:bodyPr wrap="square" lIns="101600" tIns="0" rIns="101600" bIns="0" anchor="ctr">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Session 4</a:t>
            </a:r>
          </a:p>
        </p:txBody>
      </p:sp>
      <p:sp>
        <p:nvSpPr>
          <p:cNvPr id="97" name="Block 98"/>
          <p:cNvSpPr/>
          <p:nvPr/>
        </p:nvSpPr>
        <p:spPr>
          <a:xfrm>
            <a:off x="7505700" y="2574290"/>
            <a:ext cx="1879600" cy="774700"/>
          </a:xfrm>
          <a:prstGeom prst="roundRect">
            <a:avLst>
              <a:gd name="adj" fmla="val 12000"/>
            </a:avLst>
          </a:prstGeom>
          <a:solidFill>
            <a:srgbClr val="16304F"/>
          </a:solidFill>
          <a:ln>
            <a:noFill/>
          </a:ln>
        </p:spPr>
        <p:txBody>
          <a:bodyPr wrap="square" lIns="101600" tIns="0" rIns="101600" bIns="0" anchor="ctr">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Certification prep</a:t>
            </a:r>
          </a:p>
          <a:p>
            <a:pPr algn="l">
              <a:buNone/>
            </a:pPr>
            <a:r>
              <a:rPr lang="en-US" sz="1100" dirty="0">
                <a:solidFill>
                  <a:srgbClr val="9DB7D8"/>
                </a:solidFill>
                <a:latin typeface="IBM Plex Sans" pitchFamily="34" charset="0"/>
                <a:ea typeface="IBM Plex Sans" pitchFamily="34" charset="-122"/>
                <a:cs typeface="IBM Plex Sans" pitchFamily="34" charset="-120"/>
              </a:rPr>
              <a:t>Full-morning workshop</a:t>
            </a:r>
          </a:p>
        </p:txBody>
      </p:sp>
      <p:sp>
        <p:nvSpPr>
          <p:cNvPr id="98" name="Block 99"/>
          <p:cNvSpPr/>
          <p:nvPr/>
        </p:nvSpPr>
        <p:spPr>
          <a:xfrm>
            <a:off x="3619500" y="4525010"/>
            <a:ext cx="1879600" cy="287020"/>
          </a:xfrm>
          <a:prstGeom prst="roundRect">
            <a:avLst>
              <a:gd name="adj" fmla="val 12000"/>
            </a:avLst>
          </a:prstGeom>
          <a:solidFill>
            <a:srgbClr val="16304F"/>
          </a:solidFill>
          <a:ln>
            <a:noFill/>
          </a:ln>
        </p:spPr>
        <p:txBody>
          <a:bodyPr wrap="square" lIns="101600" tIns="0" rIns="101600" bIns="0" anchor="ctr">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Session 5</a:t>
            </a:r>
          </a:p>
        </p:txBody>
      </p:sp>
      <p:sp>
        <p:nvSpPr>
          <p:cNvPr id="99" name="Block 100"/>
          <p:cNvSpPr/>
          <p:nvPr/>
        </p:nvSpPr>
        <p:spPr>
          <a:xfrm>
            <a:off x="3619500" y="4850130"/>
            <a:ext cx="1879600" cy="287020"/>
          </a:xfrm>
          <a:prstGeom prst="roundRect">
            <a:avLst>
              <a:gd name="adj" fmla="val 12000"/>
            </a:avLst>
          </a:prstGeom>
          <a:solidFill>
            <a:srgbClr val="16304F"/>
          </a:solidFill>
          <a:ln>
            <a:noFill/>
          </a:ln>
        </p:spPr>
        <p:txBody>
          <a:bodyPr wrap="square" lIns="101600" tIns="0" rIns="101600" bIns="0" anchor="ctr">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Session 6</a:t>
            </a:r>
          </a:p>
        </p:txBody>
      </p:sp>
      <p:sp>
        <p:nvSpPr>
          <p:cNvPr id="100" name="Block 101"/>
          <p:cNvSpPr/>
          <p:nvPr/>
        </p:nvSpPr>
        <p:spPr>
          <a:xfrm>
            <a:off x="5562600" y="4525010"/>
            <a:ext cx="1879600" cy="612140"/>
          </a:xfrm>
          <a:prstGeom prst="roundRect">
            <a:avLst>
              <a:gd name="adj" fmla="val 12000"/>
            </a:avLst>
          </a:prstGeom>
          <a:solidFill>
            <a:srgbClr val="16304F"/>
          </a:solidFill>
          <a:ln>
            <a:noFill/>
          </a:ln>
        </p:spPr>
        <p:txBody>
          <a:bodyPr wrap="square" lIns="101600" tIns="0" rIns="101600" bIns="0" anchor="ctr">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Session 7</a:t>
            </a:r>
          </a:p>
          <a:p>
            <a:pPr algn="l">
              <a:buNone/>
            </a:pPr>
            <a:r>
              <a:rPr lang="en-US" sz="1100" dirty="0">
                <a:solidFill>
                  <a:srgbClr val="9DB7D8"/>
                </a:solidFill>
                <a:latin typeface="IBM Plex Sans" pitchFamily="34" charset="0"/>
                <a:ea typeface="IBM Plex Sans" pitchFamily="34" charset="-122"/>
                <a:cs typeface="IBM Plex Sans" pitchFamily="34" charset="-120"/>
              </a:rPr>
              <a:t>3:30–5:30</a:t>
            </a:r>
          </a:p>
        </p:txBody>
      </p:sp>
      <p:sp>
        <p:nvSpPr>
          <p:cNvPr id="101" name="Block 102"/>
          <p:cNvSpPr/>
          <p:nvPr/>
        </p:nvSpPr>
        <p:spPr>
          <a:xfrm>
            <a:off x="7505700" y="4525010"/>
            <a:ext cx="1879600" cy="612140"/>
          </a:xfrm>
          <a:prstGeom prst="roundRect">
            <a:avLst>
              <a:gd name="adj" fmla="val 12000"/>
            </a:avLst>
          </a:prstGeom>
          <a:solidFill>
            <a:srgbClr val="16304F"/>
          </a:solidFill>
          <a:ln>
            <a:noFill/>
          </a:ln>
        </p:spPr>
        <p:txBody>
          <a:bodyPr wrap="square" lIns="101600" tIns="0" rIns="101600" bIns="0" anchor="ctr">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Session 8</a:t>
            </a:r>
          </a:p>
          <a:p>
            <a:pPr algn="l">
              <a:buNone/>
            </a:pPr>
            <a:r>
              <a:rPr lang="en-US" sz="1100" dirty="0">
                <a:solidFill>
                  <a:srgbClr val="9DB7D8"/>
                </a:solidFill>
                <a:latin typeface="IBM Plex Sans" pitchFamily="34" charset="0"/>
                <a:ea typeface="IBM Plex Sans" pitchFamily="34" charset="-122"/>
                <a:cs typeface="IBM Plex Sans" pitchFamily="34" charset="-120"/>
              </a:rPr>
              <a:t>3:30–5:30</a:t>
            </a:r>
          </a:p>
        </p:txBody>
      </p:sp>
      <p:sp>
        <p:nvSpPr>
          <p:cNvPr id="102" name="Block 103"/>
          <p:cNvSpPr/>
          <p:nvPr/>
        </p:nvSpPr>
        <p:spPr>
          <a:xfrm>
            <a:off x="9448800" y="5500370"/>
            <a:ext cx="1879600" cy="449580"/>
          </a:xfrm>
          <a:prstGeom prst="roundRect">
            <a:avLst>
              <a:gd name="adj" fmla="val 12000"/>
            </a:avLst>
          </a:prstGeom>
          <a:solidFill>
            <a:srgbClr val="2A3A55"/>
          </a:solidFill>
          <a:ln>
            <a:noFill/>
          </a:ln>
        </p:spPr>
        <p:txBody>
          <a:bodyPr wrap="square" lIns="101600" tIns="0" rIns="101600" bIns="0" anchor="ctr">
            <a:noAutofit/>
          </a:bodyPr>
          <a:lstStyle/>
          <a:p>
            <a:pPr algn="l">
              <a:buNone/>
            </a:pPr>
            <a:r>
              <a:rPr lang="en-US" sz="1400" b="1" dirty="0">
                <a:solidFill>
                  <a:srgbClr val="F5F7FA"/>
                </a:solidFill>
                <a:latin typeface="IBM Plex Sans" pitchFamily="34" charset="0"/>
                <a:ea typeface="IBM Plex Sans" pitchFamily="34" charset="-122"/>
                <a:cs typeface="IBM Plex Sans" pitchFamily="34" charset="-120"/>
              </a:rPr>
              <a:t>Dinner</a:t>
            </a:r>
          </a:p>
          <a:p>
            <a:pPr algn="l">
              <a:buNone/>
            </a:pPr>
            <a:r>
              <a:rPr lang="en-US" sz="1100" dirty="0">
                <a:solidFill>
                  <a:srgbClr val="AFC0D6"/>
                </a:solidFill>
                <a:latin typeface="IBM Plex Sans" pitchFamily="34" charset="0"/>
                <a:ea typeface="IBM Plex Sans" pitchFamily="34" charset="-122"/>
                <a:cs typeface="IBM Plex Sans" pitchFamily="34" charset="-120"/>
              </a:rPr>
              <a:t>6:30 PM</a:t>
            </a:r>
          </a:p>
        </p:txBody>
      </p:sp>
      <p:sp>
        <p:nvSpPr>
          <p:cNvPr id="103" name="Block 104"/>
          <p:cNvSpPr/>
          <p:nvPr/>
        </p:nvSpPr>
        <p:spPr>
          <a:xfrm>
            <a:off x="1676400" y="3387090"/>
            <a:ext cx="9652000" cy="937260"/>
          </a:xfrm>
          <a:prstGeom prst="roundRect">
            <a:avLst>
              <a:gd name="adj" fmla="val 12000"/>
            </a:avLst>
          </a:prstGeom>
          <a:solidFill>
            <a:srgbClr val="0E3B3C"/>
          </a:solidFill>
          <a:ln>
            <a:noFill/>
          </a:ln>
        </p:spPr>
        <p:txBody>
          <a:bodyPr wrap="square" lIns="101600" tIns="0" rIns="101600" bIns="0" anchor="ctr">
            <a:noAutofit/>
          </a:bodyPr>
          <a:lstStyle/>
          <a:p>
            <a:pPr algn="ctr">
              <a:buNone/>
            </a:pPr>
            <a:r>
              <a:rPr lang="en-US" sz="1600" b="1" dirty="0">
                <a:solidFill>
                  <a:srgbClr val="F5F7FA"/>
                </a:solidFill>
                <a:latin typeface="IBM Plex Sans" pitchFamily="34" charset="0"/>
                <a:ea typeface="IBM Plex Sans" pitchFamily="34" charset="-122"/>
                <a:cs typeface="IBM Plex Sans" pitchFamily="34" charset="-120"/>
              </a:rPr>
              <a:t>“Me” Time</a:t>
            </a:r>
          </a:p>
          <a:p>
            <a:pPr algn="ctr">
              <a:buNone/>
            </a:pPr>
            <a:r>
              <a:rPr lang="en-US" sz="1100" dirty="0">
                <a:solidFill>
                  <a:srgbClr val="8FC9C2"/>
                </a:solidFill>
                <a:latin typeface="IBM Plex Sans" pitchFamily="34" charset="0"/>
                <a:ea typeface="IBM Plex Sans" pitchFamily="34" charset="-122"/>
                <a:cs typeface="IBM Plex Sans" pitchFamily="34" charset="-120"/>
              </a:rPr>
              <a:t>12:00–3:00 PM</a:t>
            </a:r>
          </a:p>
        </p:txBody>
      </p:sp>
      <p:sp>
        <p:nvSpPr>
          <p:cNvPr id="104" name="Block 105"/>
          <p:cNvSpPr/>
          <p:nvPr/>
        </p:nvSpPr>
        <p:spPr>
          <a:xfrm>
            <a:off x="1676400" y="4362450"/>
            <a:ext cx="9652000" cy="124460"/>
          </a:xfrm>
          <a:prstGeom prst="rect">
            <a:avLst/>
          </a:prstGeom>
          <a:noFill/>
          <a:ln>
            <a:noFill/>
          </a:ln>
        </p:spPr>
        <p:txBody>
          <a:bodyPr wrap="square" lIns="0" tIns="0" rIns="0" bIns="0" anchor="ctr">
            <a:noAutofit/>
          </a:bodyPr>
          <a:lstStyle/>
          <a:p>
            <a:pPr algn="ctr">
              <a:buNone/>
            </a:pPr>
            <a:r>
              <a:rPr lang="en-US" sz="1100" b="1" dirty="0">
                <a:solidFill>
                  <a:srgbClr val="8FC9C2"/>
                </a:solidFill>
                <a:latin typeface="IBM Plex Sans" pitchFamily="34" charset="0"/>
                <a:ea typeface="IBM Plex Sans" pitchFamily="34" charset="-122"/>
                <a:cs typeface="IBM Plex Sans" pitchFamily="34" charset="-120"/>
              </a:rPr>
              <a:t>All aboard · 3:00 PM</a:t>
            </a:r>
          </a:p>
        </p:txBody>
      </p:sp>
    </p:spTree>
    <p:extLst>
      <p:ext uri="{BB962C8B-B14F-4D97-AF65-F5344CB8AC3E}">
        <p14:creationId xmlns:p14="http://schemas.microsoft.com/office/powerpoint/2010/main" val="940481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bg>
      <p:bgPr>
        <a:solidFill>
          <a:srgbClr val="0A14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514350"/>
          </a:xfrm>
          <a:prstGeom prst="rect">
            <a:avLst/>
          </a:prstGeom>
          <a:noFill/>
          <a:ln/>
        </p:spPr>
        <p:txBody>
          <a:bodyPr wrap="none" lIns="0" tIns="0" rIns="0" bIns="0" rtlCol="0" anchor="t">
            <a:noAutofit/>
          </a:bodyPr>
          <a:lstStyle/>
          <a:p>
            <a:pPr marL="0" indent="0" algn="l">
              <a:lnSpc>
                <a:spcPts val="1680"/>
              </a:lnSpc>
              <a:buNone/>
            </a:pPr>
            <a:r>
              <a:rPr lang="en-US" sz="3000" b="1" kern="0" spc="150" dirty="0">
                <a:solidFill>
                  <a:srgbClr val="F2762E"/>
                </a:solidFill>
                <a:latin typeface="IBM Plex Sans" pitchFamily="34" charset="0"/>
                <a:ea typeface="IBM Plex Sans" pitchFamily="34" charset="-122"/>
                <a:cs typeface="IBM Plex Sans" pitchFamily="34" charset="-120"/>
              </a:rPr>
              <a:t>MAKING THE CASE</a:t>
            </a:r>
            <a:endParaRPr lang="en-US" sz="3000" dirty="0"/>
          </a:p>
        </p:txBody>
      </p:sp>
      <p:sp>
        <p:nvSpPr>
          <p:cNvPr id="19" name="Text 14"/>
          <p:cNvSpPr/>
          <p:nvPr/>
        </p:nvSpPr>
        <p:spPr>
          <a:xfrm>
            <a:off x="812800" y="6256074"/>
            <a:ext cx="1080823" cy="220927"/>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C6B80"/>
                </a:solidFill>
                <a:latin typeface="IBM Plex Sans" pitchFamily="34" charset="0"/>
                <a:ea typeface="IBM Plex Sans" pitchFamily="34" charset="-122"/>
                <a:cs typeface="IBM Plex Sans" pitchFamily="34" charset="-120"/>
              </a:rPr>
              <a:t>MAXCON™ 2027</a:t>
            </a:r>
            <a:endParaRPr lang="en-US" sz="1100" dirty="0"/>
          </a:p>
        </p:txBody>
      </p:sp>
      <p:graphicFrame>
        <p:nvGraphicFramePr>
          <p:cNvPr id="30" name="Cost comparison"/>
          <p:cNvGraphicFramePr>
            <a:graphicFrameLocks noGrp="1"/>
          </p:cNvGraphicFramePr>
          <p:nvPr/>
        </p:nvGraphicFramePr>
        <p:xfrm>
          <a:off x="812800" y="1625600"/>
          <a:ext cx="6858000" cy="3251200"/>
        </p:xfrm>
        <a:graphic>
          <a:graphicData uri="http://schemas.openxmlformats.org/drawingml/2006/table">
            <a:tbl>
              <a:tblPr firstRow="1"/>
              <a:tblGrid>
                <a:gridCol w="2413000">
                  <a:extLst>
                    <a:ext uri="{9D8B030D-6E8A-4147-A177-3AD203B41FA5}">
                      <a16:colId xmlns:a16="http://schemas.microsoft.com/office/drawing/2014/main" val="20000"/>
                    </a:ext>
                  </a:extLst>
                </a:gridCol>
                <a:gridCol w="2222500">
                  <a:extLst>
                    <a:ext uri="{9D8B030D-6E8A-4147-A177-3AD203B41FA5}">
                      <a16:colId xmlns:a16="http://schemas.microsoft.com/office/drawing/2014/main" val="20001"/>
                    </a:ext>
                  </a:extLst>
                </a:gridCol>
                <a:gridCol w="2222500">
                  <a:extLst>
                    <a:ext uri="{9D8B030D-6E8A-4147-A177-3AD203B41FA5}">
                      <a16:colId xmlns:a16="http://schemas.microsoft.com/office/drawing/2014/main" val="20002"/>
                    </a:ext>
                  </a:extLst>
                </a:gridCol>
              </a:tblGrid>
              <a:tr h="457200">
                <a:tc>
                  <a:txBody>
                    <a:bodyPr/>
                    <a:lstStyle/>
                    <a:p>
                      <a:pPr algn="l"/>
                      <a:endParaRPr/>
                    </a:p>
                  </a:txBody>
                  <a:tcPr marL="127000" marR="127000" marT="76200" marB="76200" anchor="ctr">
                    <a:lnL w="0">
                      <a:noFill/>
                    </a:lnL>
                    <a:lnR w="0">
                      <a:noFill/>
                    </a:lnR>
                    <a:lnT w="0">
                      <a:noFill/>
                    </a:lnT>
                    <a:lnB w="12700">
                      <a:solidFill>
                        <a:srgbClr val="5C6B80"/>
                      </a:solidFill>
                    </a:lnB>
                    <a:noFill/>
                  </a:tcPr>
                </a:tc>
                <a:tc>
                  <a:txBody>
                    <a:bodyPr/>
                    <a:lstStyle/>
                    <a:p>
                      <a:pPr algn="r"/>
                      <a:r>
                        <a:rPr lang="en-US" sz="1400" b="1" dirty="0">
                          <a:solidFill>
                            <a:srgbClr val="F2762E"/>
                          </a:solidFill>
                          <a:latin typeface="IBM Plex Sans" pitchFamily="34" charset="0"/>
                          <a:ea typeface="IBM Plex Sans" pitchFamily="34" charset="-122"/>
                          <a:cs typeface="IBM Plex Sans" pitchFamily="34" charset="-120"/>
                        </a:rPr>
                        <a:t>MAXCON 2027</a:t>
                      </a:r>
                    </a:p>
                  </a:txBody>
                  <a:tcPr marL="127000" marR="127000" marT="76200" marB="76200" anchor="ctr">
                    <a:lnL w="0">
                      <a:noFill/>
                    </a:lnL>
                    <a:lnR w="0">
                      <a:noFill/>
                    </a:lnR>
                    <a:lnT w="0">
                      <a:noFill/>
                    </a:lnT>
                    <a:lnB w="12700">
                      <a:solidFill>
                        <a:srgbClr val="5C6B80"/>
                      </a:solidFill>
                    </a:lnB>
                    <a:solidFill>
                      <a:srgbClr val="1A2638"/>
                    </a:solidFill>
                  </a:tcPr>
                </a:tc>
                <a:tc>
                  <a:txBody>
                    <a:bodyPr/>
                    <a:lstStyle/>
                    <a:p>
                      <a:pPr algn="r"/>
                      <a:r>
                        <a:rPr lang="en-US" sz="1400" b="1" dirty="0">
                          <a:solidFill>
                            <a:srgbClr val="93A1B4"/>
                          </a:solidFill>
                          <a:latin typeface="IBM Plex Sans" pitchFamily="34" charset="0"/>
                          <a:ea typeface="IBM Plex Sans" pitchFamily="34" charset="-122"/>
                          <a:cs typeface="IBM Plex Sans" pitchFamily="34" charset="-120"/>
                        </a:rPr>
                        <a:t>Other conferences</a:t>
                      </a:r>
                    </a:p>
                  </a:txBody>
                  <a:tcPr marL="127000" marR="127000" marT="76200" marB="76200" anchor="ctr">
                    <a:lnL w="0">
                      <a:noFill/>
                    </a:lnL>
                    <a:lnR w="0">
                      <a:noFill/>
                    </a:lnR>
                    <a:lnT w="0">
                      <a:noFill/>
                    </a:lnT>
                    <a:lnB w="12700">
                      <a:solidFill>
                        <a:srgbClr val="5C6B80"/>
                      </a:solidFill>
                    </a:lnB>
                    <a:noFill/>
                  </a:tcPr>
                </a:tc>
                <a:extLst>
                  <a:ext uri="{0D108BD9-81ED-4DB2-BD59-A6C34878D82A}">
                    <a16:rowId xmlns:a16="http://schemas.microsoft.com/office/drawing/2014/main" val="10000"/>
                  </a:ext>
                </a:extLst>
              </a:tr>
              <a:tr h="533400">
                <a:tc>
                  <a:txBody>
                    <a:bodyPr/>
                    <a:lstStyle/>
                    <a:p>
                      <a:pPr algn="l"/>
                      <a:r>
                        <a:rPr lang="en-US" sz="1600" b="1" dirty="0">
                          <a:solidFill>
                            <a:srgbClr val="F5F7FA"/>
                          </a:solidFill>
                          <a:latin typeface="IBM Plex Sans" pitchFamily="34" charset="0"/>
                          <a:ea typeface="IBM Plex Sans" pitchFamily="34" charset="-122"/>
                          <a:cs typeface="IBM Plex Sans" pitchFamily="34" charset="-120"/>
                        </a:rPr>
                        <a:t>Registration</a:t>
                      </a:r>
                    </a:p>
                  </a:txBody>
                  <a:tcPr marL="127000" marR="127000" marT="76200" marB="76200" anchor="ctr">
                    <a:lnL w="0">
                      <a:noFill/>
                    </a:lnL>
                    <a:lnR w="0">
                      <a:noFill/>
                    </a:lnR>
                    <a:lnT w="12700" cap="flat" cmpd="sng" algn="ctr">
                      <a:solidFill>
                        <a:srgbClr val="5C6B80"/>
                      </a:solidFill>
                      <a:prstDash val="solid"/>
                      <a:round/>
                      <a:headEnd type="none" w="med" len="med"/>
                      <a:tailEnd type="none" w="med" len="med"/>
                    </a:lnT>
                    <a:lnB w="12700">
                      <a:solidFill>
                        <a:srgbClr val="243247"/>
                      </a:solidFill>
                    </a:lnB>
                    <a:noFill/>
                  </a:tcPr>
                </a:tc>
                <a:tc>
                  <a:txBody>
                    <a:bodyPr/>
                    <a:lstStyle/>
                    <a:p>
                      <a:pPr algn="r"/>
                      <a:r>
                        <a:rPr lang="en-US" sz="1600" dirty="0">
                          <a:solidFill>
                            <a:srgbClr val="F5F7FA"/>
                          </a:solidFill>
                          <a:latin typeface="IBM Plex Sans" pitchFamily="34" charset="0"/>
                          <a:ea typeface="IBM Plex Sans" pitchFamily="34" charset="-122"/>
                          <a:cs typeface="IBM Plex Sans" pitchFamily="34" charset="-120"/>
                        </a:rPr>
                        <a:t>$3,750</a:t>
                      </a:r>
                    </a:p>
                  </a:txBody>
                  <a:tcPr marL="127000" marR="127000" marT="76200" marB="76200" anchor="ctr">
                    <a:lnL w="0">
                      <a:noFill/>
                    </a:lnL>
                    <a:lnR w="0">
                      <a:noFill/>
                    </a:lnR>
                    <a:lnT w="12700" cap="flat" cmpd="sng" algn="ctr">
                      <a:solidFill>
                        <a:srgbClr val="5C6B80"/>
                      </a:solidFill>
                      <a:prstDash val="solid"/>
                      <a:round/>
                      <a:headEnd type="none" w="med" len="med"/>
                      <a:tailEnd type="none" w="med" len="med"/>
                    </a:lnT>
                    <a:lnB w="12700">
                      <a:solidFill>
                        <a:srgbClr val="243247"/>
                      </a:solidFill>
                    </a:lnB>
                    <a:solidFill>
                      <a:srgbClr val="1A2638"/>
                    </a:solidFill>
                  </a:tcPr>
                </a:tc>
                <a:tc>
                  <a:txBody>
                    <a:bodyPr/>
                    <a:lstStyle/>
                    <a:p>
                      <a:pPr algn="r"/>
                      <a:r>
                        <a:rPr lang="en-US" sz="1600" dirty="0">
                          <a:solidFill>
                            <a:srgbClr val="93A1B4"/>
                          </a:solidFill>
                          <a:latin typeface="IBM Plex Sans" pitchFamily="34" charset="0"/>
                          <a:ea typeface="IBM Plex Sans" pitchFamily="34" charset="-122"/>
                          <a:cs typeface="IBM Plex Sans" pitchFamily="34" charset="-120"/>
                        </a:rPr>
                        <a:t>$1,800–$2,700</a:t>
                      </a:r>
                    </a:p>
                  </a:txBody>
                  <a:tcPr marL="127000" marR="127000" marT="76200" marB="76200" anchor="ctr">
                    <a:lnL w="0">
                      <a:noFill/>
                    </a:lnL>
                    <a:lnR w="0">
                      <a:noFill/>
                    </a:lnR>
                    <a:lnT w="12700" cap="flat" cmpd="sng" algn="ctr">
                      <a:solidFill>
                        <a:srgbClr val="5C6B80"/>
                      </a:solidFill>
                      <a:prstDash val="solid"/>
                      <a:round/>
                      <a:headEnd type="none" w="med" len="med"/>
                      <a:tailEnd type="none" w="med" len="med"/>
                    </a:lnT>
                    <a:lnB w="12700">
                      <a:solidFill>
                        <a:srgbClr val="243247"/>
                      </a:solidFill>
                    </a:lnB>
                    <a:noFill/>
                  </a:tcPr>
                </a:tc>
                <a:extLst>
                  <a:ext uri="{0D108BD9-81ED-4DB2-BD59-A6C34878D82A}">
                    <a16:rowId xmlns:a16="http://schemas.microsoft.com/office/drawing/2014/main" val="10001"/>
                  </a:ext>
                </a:extLst>
              </a:tr>
              <a:tr h="533400">
                <a:tc>
                  <a:txBody>
                    <a:bodyPr/>
                    <a:lstStyle/>
                    <a:p>
                      <a:pPr algn="l"/>
                      <a:r>
                        <a:rPr lang="en-US" sz="1600" b="1" dirty="0">
                          <a:solidFill>
                            <a:srgbClr val="F5F7FA"/>
                          </a:solidFill>
                          <a:latin typeface="IBM Plex Sans" pitchFamily="34" charset="0"/>
                          <a:ea typeface="IBM Plex Sans" pitchFamily="34" charset="-122"/>
                          <a:cs typeface="IBM Plex Sans" pitchFamily="34" charset="-120"/>
                        </a:rPr>
                        <a:t>Hotel</a:t>
                      </a:r>
                    </a:p>
                  </a:txBody>
                  <a:tcPr marL="127000" marR="127000" marT="76200" marB="76200" anchor="ctr">
                    <a:lnL w="0">
                      <a:noFill/>
                    </a:lnL>
                    <a:lnR w="0">
                      <a:noFill/>
                    </a:lnR>
                    <a:lnT w="12700" cap="flat" cmpd="sng" algn="ctr">
                      <a:solidFill>
                        <a:srgbClr val="243247"/>
                      </a:solidFill>
                      <a:prstDash val="solid"/>
                      <a:round/>
                      <a:headEnd type="none" w="med" len="med"/>
                      <a:tailEnd type="none" w="med" len="med"/>
                    </a:lnT>
                    <a:lnB w="12700">
                      <a:solidFill>
                        <a:srgbClr val="243247"/>
                      </a:solidFill>
                    </a:lnB>
                    <a:noFill/>
                  </a:tcPr>
                </a:tc>
                <a:tc>
                  <a:txBody>
                    <a:bodyPr/>
                    <a:lstStyle/>
                    <a:p>
                      <a:pPr algn="r"/>
                      <a:r>
                        <a:rPr lang="en-US" sz="1600" dirty="0">
                          <a:solidFill>
                            <a:srgbClr val="F5F7FA"/>
                          </a:solidFill>
                          <a:latin typeface="IBM Plex Sans" pitchFamily="34" charset="0"/>
                          <a:ea typeface="IBM Plex Sans" pitchFamily="34" charset="-122"/>
                          <a:cs typeface="IBM Plex Sans" pitchFamily="34" charset="-120"/>
                        </a:rPr>
                        <a:t>$250 (1 night)</a:t>
                      </a:r>
                    </a:p>
                  </a:txBody>
                  <a:tcPr marL="127000" marR="127000" marT="76200" marB="76200" anchor="ctr">
                    <a:lnL w="0">
                      <a:noFill/>
                    </a:lnL>
                    <a:lnR w="0">
                      <a:noFill/>
                    </a:lnR>
                    <a:lnT w="12700" cap="flat" cmpd="sng" algn="ctr">
                      <a:solidFill>
                        <a:srgbClr val="243247"/>
                      </a:solidFill>
                      <a:prstDash val="solid"/>
                      <a:round/>
                      <a:headEnd type="none" w="med" len="med"/>
                      <a:tailEnd type="none" w="med" len="med"/>
                    </a:lnT>
                    <a:lnB w="12700">
                      <a:solidFill>
                        <a:srgbClr val="243247"/>
                      </a:solidFill>
                    </a:lnB>
                    <a:solidFill>
                      <a:srgbClr val="1A2638"/>
                    </a:solidFill>
                  </a:tcPr>
                </a:tc>
                <a:tc>
                  <a:txBody>
                    <a:bodyPr/>
                    <a:lstStyle/>
                    <a:p>
                      <a:pPr algn="r"/>
                      <a:r>
                        <a:rPr lang="en-US" sz="1600" dirty="0">
                          <a:solidFill>
                            <a:srgbClr val="93A1B4"/>
                          </a:solidFill>
                          <a:latin typeface="IBM Plex Sans" pitchFamily="34" charset="0"/>
                          <a:ea typeface="IBM Plex Sans" pitchFamily="34" charset="-122"/>
                          <a:cs typeface="IBM Plex Sans" pitchFamily="34" charset="-120"/>
                        </a:rPr>
                        <a:t>$1,400–$1,500</a:t>
                      </a:r>
                    </a:p>
                  </a:txBody>
                  <a:tcPr marL="127000" marR="127000" marT="76200" marB="76200" anchor="ctr">
                    <a:lnL w="0">
                      <a:noFill/>
                    </a:lnL>
                    <a:lnR w="0">
                      <a:noFill/>
                    </a:lnR>
                    <a:lnT w="12700" cap="flat" cmpd="sng" algn="ctr">
                      <a:solidFill>
                        <a:srgbClr val="243247"/>
                      </a:solidFill>
                      <a:prstDash val="solid"/>
                      <a:round/>
                      <a:headEnd type="none" w="med" len="med"/>
                      <a:tailEnd type="none" w="med" len="med"/>
                    </a:lnT>
                    <a:lnB w="12700">
                      <a:solidFill>
                        <a:srgbClr val="243247"/>
                      </a:solidFill>
                    </a:lnB>
                    <a:noFill/>
                  </a:tcPr>
                </a:tc>
                <a:extLst>
                  <a:ext uri="{0D108BD9-81ED-4DB2-BD59-A6C34878D82A}">
                    <a16:rowId xmlns:a16="http://schemas.microsoft.com/office/drawing/2014/main" val="10002"/>
                  </a:ext>
                </a:extLst>
              </a:tr>
              <a:tr h="533400">
                <a:tc>
                  <a:txBody>
                    <a:bodyPr/>
                    <a:lstStyle/>
                    <a:p>
                      <a:pPr algn="l"/>
                      <a:r>
                        <a:rPr lang="en-US" sz="1600" b="1" dirty="0">
                          <a:solidFill>
                            <a:srgbClr val="F5F7FA"/>
                          </a:solidFill>
                          <a:latin typeface="IBM Plex Sans" pitchFamily="34" charset="0"/>
                          <a:ea typeface="IBM Plex Sans" pitchFamily="34" charset="-122"/>
                          <a:cs typeface="IBM Plex Sans" pitchFamily="34" charset="-120"/>
                        </a:rPr>
                        <a:t>Meals</a:t>
                      </a:r>
                    </a:p>
                  </a:txBody>
                  <a:tcPr marL="127000" marR="127000" marT="76200" marB="76200" anchor="ctr">
                    <a:lnL w="0">
                      <a:noFill/>
                    </a:lnL>
                    <a:lnR w="0">
                      <a:noFill/>
                    </a:lnR>
                    <a:lnT w="12700" cap="flat" cmpd="sng" algn="ctr">
                      <a:solidFill>
                        <a:srgbClr val="243247"/>
                      </a:solidFill>
                      <a:prstDash val="solid"/>
                      <a:round/>
                      <a:headEnd type="none" w="med" len="med"/>
                      <a:tailEnd type="none" w="med" len="med"/>
                    </a:lnT>
                    <a:lnB w="12700">
                      <a:solidFill>
                        <a:srgbClr val="243247"/>
                      </a:solidFill>
                    </a:lnB>
                    <a:noFill/>
                  </a:tcPr>
                </a:tc>
                <a:tc>
                  <a:txBody>
                    <a:bodyPr/>
                    <a:lstStyle/>
                    <a:p>
                      <a:pPr algn="r"/>
                      <a:r>
                        <a:rPr lang="en-US" sz="1600" dirty="0">
                          <a:solidFill>
                            <a:srgbClr val="F5F7FA"/>
                          </a:solidFill>
                          <a:latin typeface="IBM Plex Sans" pitchFamily="34" charset="0"/>
                          <a:ea typeface="IBM Plex Sans" pitchFamily="34" charset="-122"/>
                          <a:cs typeface="IBM Plex Sans" pitchFamily="34" charset="-120"/>
                        </a:rPr>
                        <a:t>Included</a:t>
                      </a:r>
                    </a:p>
                  </a:txBody>
                  <a:tcPr marL="127000" marR="127000" marT="76200" marB="76200" anchor="ctr">
                    <a:lnL w="0">
                      <a:noFill/>
                    </a:lnL>
                    <a:lnR w="0">
                      <a:noFill/>
                    </a:lnR>
                    <a:lnT w="12700" cap="flat" cmpd="sng" algn="ctr">
                      <a:solidFill>
                        <a:srgbClr val="243247"/>
                      </a:solidFill>
                      <a:prstDash val="solid"/>
                      <a:round/>
                      <a:headEnd type="none" w="med" len="med"/>
                      <a:tailEnd type="none" w="med" len="med"/>
                    </a:lnT>
                    <a:lnB w="12700">
                      <a:solidFill>
                        <a:srgbClr val="243247"/>
                      </a:solidFill>
                    </a:lnB>
                    <a:solidFill>
                      <a:srgbClr val="1A2638"/>
                    </a:solidFill>
                  </a:tcPr>
                </a:tc>
                <a:tc>
                  <a:txBody>
                    <a:bodyPr/>
                    <a:lstStyle/>
                    <a:p>
                      <a:pPr algn="r"/>
                      <a:r>
                        <a:rPr lang="en-US" sz="1600" dirty="0">
                          <a:solidFill>
                            <a:srgbClr val="93A1B4"/>
                          </a:solidFill>
                          <a:latin typeface="IBM Plex Sans" pitchFamily="34" charset="0"/>
                          <a:ea typeface="IBM Plex Sans" pitchFamily="34" charset="-122"/>
                          <a:cs typeface="IBM Plex Sans" pitchFamily="34" charset="-120"/>
                        </a:rPr>
                        <a:t>$200</a:t>
                      </a:r>
                    </a:p>
                  </a:txBody>
                  <a:tcPr marL="127000" marR="127000" marT="76200" marB="76200" anchor="ctr">
                    <a:lnL w="0">
                      <a:noFill/>
                    </a:lnL>
                    <a:lnR w="0">
                      <a:noFill/>
                    </a:lnR>
                    <a:lnT w="12700" cap="flat" cmpd="sng" algn="ctr">
                      <a:solidFill>
                        <a:srgbClr val="243247"/>
                      </a:solidFill>
                      <a:prstDash val="solid"/>
                      <a:round/>
                      <a:headEnd type="none" w="med" len="med"/>
                      <a:tailEnd type="none" w="med" len="med"/>
                    </a:lnT>
                    <a:lnB w="12700">
                      <a:solidFill>
                        <a:srgbClr val="243247"/>
                      </a:solidFill>
                    </a:lnB>
                    <a:noFill/>
                  </a:tcPr>
                </a:tc>
                <a:extLst>
                  <a:ext uri="{0D108BD9-81ED-4DB2-BD59-A6C34878D82A}">
                    <a16:rowId xmlns:a16="http://schemas.microsoft.com/office/drawing/2014/main" val="10003"/>
                  </a:ext>
                </a:extLst>
              </a:tr>
              <a:tr h="533400">
                <a:tc>
                  <a:txBody>
                    <a:bodyPr/>
                    <a:lstStyle/>
                    <a:p>
                      <a:pPr algn="l"/>
                      <a:r>
                        <a:rPr lang="en-US" sz="1600" b="1" dirty="0">
                          <a:solidFill>
                            <a:srgbClr val="F5F7FA"/>
                          </a:solidFill>
                          <a:latin typeface="IBM Plex Sans" pitchFamily="34" charset="0"/>
                          <a:ea typeface="IBM Plex Sans" pitchFamily="34" charset="-122"/>
                          <a:cs typeface="IBM Plex Sans" pitchFamily="34" charset="-120"/>
                        </a:rPr>
                        <a:t>Evening events</a:t>
                      </a:r>
                    </a:p>
                  </a:txBody>
                  <a:tcPr marL="127000" marR="127000" marT="76200" marB="76200" anchor="ctr">
                    <a:lnL w="0">
                      <a:noFill/>
                    </a:lnL>
                    <a:lnR w="0">
                      <a:noFill/>
                    </a:lnR>
                    <a:lnT w="12700" cap="flat" cmpd="sng" algn="ctr">
                      <a:solidFill>
                        <a:srgbClr val="243247"/>
                      </a:solidFill>
                      <a:prstDash val="solid"/>
                      <a:round/>
                      <a:headEnd type="none" w="med" len="med"/>
                      <a:tailEnd type="none" w="med" len="med"/>
                    </a:lnT>
                    <a:lnB w="12700">
                      <a:solidFill>
                        <a:srgbClr val="243247"/>
                      </a:solidFill>
                    </a:lnB>
                    <a:noFill/>
                  </a:tcPr>
                </a:tc>
                <a:tc>
                  <a:txBody>
                    <a:bodyPr/>
                    <a:lstStyle/>
                    <a:p>
                      <a:pPr algn="r"/>
                      <a:r>
                        <a:rPr lang="en-US" sz="1600" dirty="0">
                          <a:solidFill>
                            <a:srgbClr val="F5F7FA"/>
                          </a:solidFill>
                          <a:latin typeface="IBM Plex Sans" pitchFamily="34" charset="0"/>
                          <a:ea typeface="IBM Plex Sans" pitchFamily="34" charset="-122"/>
                          <a:cs typeface="IBM Plex Sans" pitchFamily="34" charset="-120"/>
                        </a:rPr>
                        <a:t>Included</a:t>
                      </a:r>
                    </a:p>
                  </a:txBody>
                  <a:tcPr marL="127000" marR="127000" marT="76200" marB="76200" anchor="ctr">
                    <a:lnL w="0">
                      <a:noFill/>
                    </a:lnL>
                    <a:lnR w="0">
                      <a:noFill/>
                    </a:lnR>
                    <a:lnT w="12700" cap="flat" cmpd="sng" algn="ctr">
                      <a:solidFill>
                        <a:srgbClr val="243247"/>
                      </a:solidFill>
                      <a:prstDash val="solid"/>
                      <a:round/>
                      <a:headEnd type="none" w="med" len="med"/>
                      <a:tailEnd type="none" w="med" len="med"/>
                    </a:lnT>
                    <a:lnB w="12700">
                      <a:solidFill>
                        <a:srgbClr val="243247"/>
                      </a:solidFill>
                    </a:lnB>
                    <a:solidFill>
                      <a:srgbClr val="1A2638"/>
                    </a:solidFill>
                  </a:tcPr>
                </a:tc>
                <a:tc>
                  <a:txBody>
                    <a:bodyPr/>
                    <a:lstStyle/>
                    <a:p>
                      <a:pPr algn="r"/>
                      <a:r>
                        <a:rPr lang="en-US" sz="1600" dirty="0">
                          <a:solidFill>
                            <a:srgbClr val="93A1B4"/>
                          </a:solidFill>
                          <a:latin typeface="IBM Plex Sans" pitchFamily="34" charset="0"/>
                          <a:ea typeface="IBM Plex Sans" pitchFamily="34" charset="-122"/>
                          <a:cs typeface="IBM Plex Sans" pitchFamily="34" charset="-120"/>
                        </a:rPr>
                        <a:t>$150</a:t>
                      </a:r>
                    </a:p>
                  </a:txBody>
                  <a:tcPr marL="127000" marR="127000" marT="76200" marB="76200" anchor="ctr">
                    <a:lnL w="0">
                      <a:noFill/>
                    </a:lnL>
                    <a:lnR w="0">
                      <a:noFill/>
                    </a:lnR>
                    <a:lnT w="12700" cap="flat" cmpd="sng" algn="ctr">
                      <a:solidFill>
                        <a:srgbClr val="243247"/>
                      </a:solidFill>
                      <a:prstDash val="solid"/>
                      <a:round/>
                      <a:headEnd type="none" w="med" len="med"/>
                      <a:tailEnd type="none" w="med" len="med"/>
                    </a:lnT>
                    <a:lnB w="12700">
                      <a:solidFill>
                        <a:srgbClr val="243247"/>
                      </a:solidFill>
                    </a:lnB>
                    <a:noFill/>
                  </a:tcPr>
                </a:tc>
                <a:extLst>
                  <a:ext uri="{0D108BD9-81ED-4DB2-BD59-A6C34878D82A}">
                    <a16:rowId xmlns:a16="http://schemas.microsoft.com/office/drawing/2014/main" val="10004"/>
                  </a:ext>
                </a:extLst>
              </a:tr>
              <a:tr h="660400">
                <a:tc>
                  <a:txBody>
                    <a:bodyPr/>
                    <a:lstStyle/>
                    <a:p>
                      <a:pPr algn="l"/>
                      <a:r>
                        <a:rPr lang="en-US" sz="1600" b="1" dirty="0">
                          <a:solidFill>
                            <a:srgbClr val="F5F7FA"/>
                          </a:solidFill>
                          <a:latin typeface="IBM Plex Sans" pitchFamily="34" charset="0"/>
                          <a:ea typeface="IBM Plex Sans" pitchFamily="34" charset="-122"/>
                          <a:cs typeface="IBM Plex Sans" pitchFamily="34" charset="-120"/>
                        </a:rPr>
                        <a:t>Total per attendee</a:t>
                      </a:r>
                    </a:p>
                  </a:txBody>
                  <a:tcPr marL="127000" marR="127000" marT="76200" marB="76200" anchor="ctr">
                    <a:lnL w="0">
                      <a:noFill/>
                    </a:lnL>
                    <a:lnR w="0">
                      <a:noFill/>
                    </a:lnR>
                    <a:lnT w="12700" cap="flat" cmpd="sng" algn="ctr">
                      <a:solidFill>
                        <a:srgbClr val="243247"/>
                      </a:solidFill>
                      <a:prstDash val="solid"/>
                      <a:round/>
                      <a:headEnd type="none" w="med" len="med"/>
                      <a:tailEnd type="none" w="med" len="med"/>
                    </a:lnT>
                    <a:lnB w="0">
                      <a:solidFill>
                        <a:srgbClr val="243247"/>
                      </a:solidFill>
                    </a:lnB>
                    <a:noFill/>
                  </a:tcPr>
                </a:tc>
                <a:tc>
                  <a:txBody>
                    <a:bodyPr/>
                    <a:lstStyle/>
                    <a:p>
                      <a:pPr algn="r"/>
                      <a:r>
                        <a:rPr lang="en-US" sz="2000" b="1" dirty="0">
                          <a:solidFill>
                            <a:srgbClr val="F2762E"/>
                          </a:solidFill>
                          <a:latin typeface="IBM Plex Sans" pitchFamily="34" charset="0"/>
                          <a:ea typeface="IBM Plex Sans" pitchFamily="34" charset="-122"/>
                          <a:cs typeface="IBM Plex Sans" pitchFamily="34" charset="-120"/>
                        </a:rPr>
                        <a:t>~$4,000</a:t>
                      </a:r>
                    </a:p>
                  </a:txBody>
                  <a:tcPr marL="127000" marR="127000" marT="76200" marB="76200" anchor="ctr">
                    <a:lnL w="0">
                      <a:noFill/>
                    </a:lnL>
                    <a:lnR w="0">
                      <a:noFill/>
                    </a:lnR>
                    <a:lnT w="12700" cap="flat" cmpd="sng" algn="ctr">
                      <a:solidFill>
                        <a:srgbClr val="243247"/>
                      </a:solidFill>
                      <a:prstDash val="solid"/>
                      <a:round/>
                      <a:headEnd type="none" w="med" len="med"/>
                      <a:tailEnd type="none" w="med" len="med"/>
                    </a:lnT>
                    <a:lnB w="0">
                      <a:solidFill>
                        <a:srgbClr val="243247"/>
                      </a:solidFill>
                    </a:lnB>
                    <a:solidFill>
                      <a:srgbClr val="1A2638"/>
                    </a:solidFill>
                  </a:tcPr>
                </a:tc>
                <a:tc>
                  <a:txBody>
                    <a:bodyPr/>
                    <a:lstStyle/>
                    <a:p>
                      <a:pPr algn="r"/>
                      <a:r>
                        <a:rPr lang="en-US" sz="2000" b="1" dirty="0">
                          <a:solidFill>
                            <a:srgbClr val="F5F7FA"/>
                          </a:solidFill>
                          <a:latin typeface="IBM Plex Sans" pitchFamily="34" charset="0"/>
                          <a:ea typeface="IBM Plex Sans" pitchFamily="34" charset="-122"/>
                          <a:cs typeface="IBM Plex Sans" pitchFamily="34" charset="-120"/>
                        </a:rPr>
                        <a:t>$4,300–$4,550</a:t>
                      </a:r>
                    </a:p>
                  </a:txBody>
                  <a:tcPr marL="127000" marR="127000" marT="76200" marB="76200" anchor="ctr">
                    <a:lnL w="0">
                      <a:noFill/>
                    </a:lnL>
                    <a:lnR w="0">
                      <a:noFill/>
                    </a:lnR>
                    <a:lnT w="12700" cap="flat" cmpd="sng" algn="ctr">
                      <a:solidFill>
                        <a:srgbClr val="243247"/>
                      </a:solidFill>
                      <a:prstDash val="solid"/>
                      <a:round/>
                      <a:headEnd type="none" w="med" len="med"/>
                      <a:tailEnd type="none" w="med" len="med"/>
                    </a:lnT>
                    <a:lnB w="0">
                      <a:solidFill>
                        <a:srgbClr val="243247"/>
                      </a:solidFill>
                    </a:lnB>
                    <a:noFill/>
                  </a:tcPr>
                </a:tc>
                <a:extLst>
                  <a:ext uri="{0D108BD9-81ED-4DB2-BD59-A6C34878D82A}">
                    <a16:rowId xmlns:a16="http://schemas.microsoft.com/office/drawing/2014/main" val="10005"/>
                  </a:ext>
                </a:extLst>
              </a:tr>
            </a:tbl>
          </a:graphicData>
        </a:graphic>
      </p:graphicFrame>
      <p:sp>
        <p:nvSpPr>
          <p:cNvPr id="31" name="Points card"/>
          <p:cNvSpPr/>
          <p:nvPr/>
        </p:nvSpPr>
        <p:spPr>
          <a:xfrm>
            <a:off x="7924800" y="2203669"/>
            <a:ext cx="3454400" cy="2967421"/>
          </a:xfrm>
          <a:prstGeom prst="roundRect">
            <a:avLst>
              <a:gd name="adj" fmla="val 3750"/>
            </a:avLst>
          </a:prstGeom>
          <a:solidFill>
            <a:srgbClr val="101B2D"/>
          </a:solidFill>
          <a:ln>
            <a:noFill/>
          </a:ln>
        </p:spPr>
        <p:txBody>
          <a:bodyPr/>
          <a:lstStyle/>
          <a:p>
            <a:endParaRPr lang="en-US"/>
          </a:p>
        </p:txBody>
      </p:sp>
      <p:sp>
        <p:nvSpPr>
          <p:cNvPr id="32" name="Points"/>
          <p:cNvSpPr txBox="1"/>
          <p:nvPr/>
        </p:nvSpPr>
        <p:spPr>
          <a:xfrm>
            <a:off x="8178800" y="2503214"/>
            <a:ext cx="2946400" cy="1851572"/>
          </a:xfrm>
          <a:prstGeom prst="rect">
            <a:avLst/>
          </a:prstGeom>
          <a:noFill/>
        </p:spPr>
        <p:txBody>
          <a:bodyPr wrap="square" lIns="0" tIns="0" rIns="0" bIns="0" anchor="t">
            <a:noAutofit/>
          </a:bodyPr>
          <a:lstStyle/>
          <a:p>
            <a:pPr>
              <a:lnSpc>
                <a:spcPts val="1900"/>
              </a:lnSpc>
              <a:buNone/>
            </a:pPr>
            <a:r>
              <a:rPr lang="en-US" sz="1600" b="1" dirty="0">
                <a:solidFill>
                  <a:srgbClr val="F5F7FA"/>
                </a:solidFill>
                <a:latin typeface="IBM Plex Sans" pitchFamily="34" charset="0"/>
                <a:ea typeface="IBM Plex Sans" pitchFamily="34" charset="-122"/>
                <a:cs typeface="IBM Plex Sans" pitchFamily="34" charset="-120"/>
              </a:rPr>
              <a:t>Fixed cost, no overruns</a:t>
            </a:r>
          </a:p>
          <a:p>
            <a:pPr>
              <a:lnSpc>
                <a:spcPts val="1800"/>
              </a:lnSpc>
              <a:spcBef>
                <a:spcPts val="300"/>
              </a:spcBef>
              <a:buNone/>
            </a:pPr>
            <a:r>
              <a:rPr lang="en-US" sz="1400" dirty="0">
                <a:solidFill>
                  <a:srgbClr val="93A1B4"/>
                </a:solidFill>
                <a:latin typeface="IBM Plex Sans" pitchFamily="34" charset="0"/>
                <a:ea typeface="IBM Plex Sans" pitchFamily="34" charset="-122"/>
                <a:cs typeface="IBM Plex Sans" pitchFamily="34" charset="-120"/>
              </a:rPr>
              <a:t>Cabin, meals, Wi-Fi, Conference and evening events are included.</a:t>
            </a:r>
          </a:p>
          <a:p>
            <a:pPr>
              <a:lnSpc>
                <a:spcPts val="1900"/>
              </a:lnSpc>
              <a:spcBef>
                <a:spcPts val="1800"/>
              </a:spcBef>
              <a:buNone/>
            </a:pPr>
            <a:r>
              <a:rPr lang="en-US" sz="1600" b="1" dirty="0">
                <a:solidFill>
                  <a:srgbClr val="F5F7FA"/>
                </a:solidFill>
                <a:latin typeface="IBM Plex Sans" pitchFamily="34" charset="0"/>
                <a:ea typeface="IBM Plex Sans" pitchFamily="34" charset="-122"/>
                <a:cs typeface="IBM Plex Sans" pitchFamily="34" charset="-120"/>
              </a:rPr>
              <a:t>Teams of 5+ pay $3,400/seat</a:t>
            </a:r>
          </a:p>
          <a:p>
            <a:pPr>
              <a:lnSpc>
                <a:spcPts val="1800"/>
              </a:lnSpc>
              <a:spcBef>
                <a:spcPts val="300"/>
              </a:spcBef>
              <a:buNone/>
            </a:pPr>
            <a:r>
              <a:rPr lang="en-US" sz="1400" dirty="0">
                <a:solidFill>
                  <a:srgbClr val="93A1B4"/>
                </a:solidFill>
                <a:latin typeface="IBM Plex Sans" pitchFamily="34" charset="0"/>
                <a:ea typeface="IBM Plex Sans" pitchFamily="34" charset="-122"/>
                <a:cs typeface="IBM Plex Sans" pitchFamily="34" charset="-120"/>
              </a:rPr>
              <a:t>$350 less per person than the standard $3,750 rate.</a:t>
            </a:r>
          </a:p>
        </p:txBody>
      </p:sp>
      <p:sp>
        <p:nvSpPr>
          <p:cNvPr id="33" name="Footnote"/>
          <p:cNvSpPr txBox="1"/>
          <p:nvPr/>
        </p:nvSpPr>
        <p:spPr>
          <a:xfrm>
            <a:off x="812800" y="5029200"/>
            <a:ext cx="6858000" cy="425669"/>
          </a:xfrm>
          <a:prstGeom prst="rect">
            <a:avLst/>
          </a:prstGeom>
          <a:noFill/>
        </p:spPr>
        <p:txBody>
          <a:bodyPr wrap="square" lIns="0" tIns="0" rIns="0" bIns="0" anchor="t">
            <a:noAutofit/>
          </a:bodyPr>
          <a:lstStyle/>
          <a:p>
            <a:pPr>
              <a:lnSpc>
                <a:spcPts val="1450"/>
              </a:lnSpc>
              <a:buNone/>
            </a:pPr>
            <a:r>
              <a:rPr lang="en-US" sz="1100" dirty="0">
                <a:solidFill>
                  <a:srgbClr val="8391A6"/>
                </a:solidFill>
                <a:latin typeface="IBM Plex Sans" pitchFamily="34" charset="0"/>
                <a:ea typeface="IBM Plex Sans" pitchFamily="34" charset="-122"/>
                <a:cs typeface="IBM Plex Sans" pitchFamily="34" charset="-120"/>
              </a:rPr>
              <a:t>Per attendee, excluding airfare. Other-conference hotel reflects rates attendees paid at recent comparable events</a:t>
            </a:r>
          </a:p>
        </p:txBody>
      </p:sp>
    </p:spTree>
    <p:extLst>
      <p:ext uri="{BB962C8B-B14F-4D97-AF65-F5344CB8AC3E}">
        <p14:creationId xmlns:p14="http://schemas.microsoft.com/office/powerpoint/2010/main" val="1981334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A14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480060"/>
          </a:xfrm>
          <a:prstGeom prst="rect">
            <a:avLst/>
          </a:prstGeom>
          <a:noFill/>
          <a:ln/>
        </p:spPr>
        <p:txBody>
          <a:bodyPr wrap="none" lIns="0" tIns="0" rIns="0" bIns="0" rtlCol="0" anchor="t">
            <a:no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2800" b="1" i="0" u="none" strike="noStrike" kern="0" cap="none" spc="150" normalizeH="0" baseline="0" noProof="0" dirty="0">
                <a:ln>
                  <a:noFill/>
                </a:ln>
                <a:solidFill>
                  <a:srgbClr val="F2762E"/>
                </a:solidFill>
                <a:effectLst/>
                <a:uLnTx/>
                <a:uFillTx/>
                <a:latin typeface="IBM Plex Sans" pitchFamily="34" charset="0"/>
                <a:ea typeface="IBM Plex Sans" pitchFamily="34" charset="-122"/>
                <a:cs typeface="IBM Plex Sans" pitchFamily="34" charset="-120"/>
              </a:rPr>
              <a:t>EVERYTHING ELSE</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812799" y="1422400"/>
            <a:ext cx="9053443" cy="48762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82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93A1B4"/>
                </a:solidFill>
                <a:effectLst/>
                <a:uLnTx/>
                <a:uFillTx/>
                <a:latin typeface="IBM Plex Sans" pitchFamily="34" charset="0"/>
                <a:ea typeface="IBM Plex Sans" pitchFamily="34" charset="-122"/>
                <a:cs typeface="IBM Plex Sans" pitchFamily="34" charset="-120"/>
              </a:rPr>
              <a:t>Format, pricing, and travel details live online, where they stay current.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812800" y="2405261"/>
            <a:ext cx="3386667" cy="2936412"/>
          </a:xfrm>
          <a:prstGeom prst="roundRect">
            <a:avLst>
              <a:gd name="adj" fmla="val 4325"/>
            </a:avLst>
          </a:prstGeom>
          <a:solidFill>
            <a:srgbClr val="101B2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Shape 4"/>
          <p:cNvSpPr/>
          <p:nvPr/>
        </p:nvSpPr>
        <p:spPr>
          <a:xfrm>
            <a:off x="1066800" y="2659261"/>
            <a:ext cx="381000" cy="381000"/>
          </a:xfrm>
          <a:prstGeom prst="roundRect">
            <a:avLst>
              <a:gd name="adj" fmla="val 26667"/>
            </a:avLst>
          </a:prstGeom>
          <a:solidFill>
            <a:srgbClr val="3B82F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7" name="Image 0" descr="Home"/>
          <p:cNvPicPr>
            <a:picLocks noChangeAspect="1"/>
          </p:cNvPicPr>
          <p:nvPr/>
        </p:nvPicPr>
        <p:blipFill>
          <a:blip r:embed="rId3"/>
          <a:srcRect/>
          <a:stretch/>
        </p:blipFill>
        <p:spPr>
          <a:xfrm>
            <a:off x="1162050" y="2754511"/>
            <a:ext cx="190500" cy="190500"/>
          </a:xfrm>
          <a:prstGeom prst="rect">
            <a:avLst/>
          </a:prstGeom>
        </p:spPr>
      </p:pic>
      <p:sp>
        <p:nvSpPr>
          <p:cNvPr id="8" name="Text 5"/>
          <p:cNvSpPr/>
          <p:nvPr/>
        </p:nvSpPr>
        <p:spPr>
          <a:xfrm>
            <a:off x="1066800" y="3154561"/>
            <a:ext cx="2965027"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5F7FA"/>
                </a:solidFill>
                <a:effectLst/>
                <a:uLnTx/>
                <a:uFillTx/>
                <a:latin typeface="IBM Plex Sans" pitchFamily="34" charset="0"/>
                <a:ea typeface="IBM Plex Sans" pitchFamily="34" charset="-122"/>
                <a:cs typeface="IBM Plex Sans" pitchFamily="34" charset="-120"/>
              </a:rPr>
              <a:t>Event format</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1066800" y="3482181"/>
            <a:ext cx="2965027" cy="220927"/>
          </a:xfrm>
          <a:prstGeom prst="rect">
            <a:avLst/>
          </a:prstGeom>
          <a:noFill/>
          <a:ln/>
        </p:spPr>
        <p:txBody>
          <a:bodyPr wrap="square" lIns="0" tIns="0" rIns="0" bIns="0" rtlCol="0" anchor="t">
            <a:no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0" i="0" u="none" strike="noStrike" kern="1200" cap="none" spc="0" normalizeH="0" baseline="0" noProof="0" dirty="0">
                <a:ln>
                  <a:noFill/>
                </a:ln>
                <a:solidFill>
                  <a:srgbClr val="93A1B4"/>
                </a:solidFill>
                <a:effectLst/>
                <a:uLnTx/>
                <a:uFillTx/>
                <a:latin typeface="IBM Plex Sans" pitchFamily="34" charset="0"/>
                <a:ea typeface="IBM Plex Sans" pitchFamily="34" charset="-122"/>
                <a:cs typeface="IBM Plex Sans" pitchFamily="34" charset="-120"/>
              </a:rPr>
              <a:t>Days, labs, and evenings at sea</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7"/>
          <p:cNvSpPr/>
          <p:nvPr/>
        </p:nvSpPr>
        <p:spPr>
          <a:xfrm>
            <a:off x="1066800" y="3882010"/>
            <a:ext cx="2965027" cy="638770"/>
          </a:xfrm>
          <a:prstGeom prst="rect">
            <a:avLst/>
          </a:prstGeom>
          <a:noFill/>
          <a:ln/>
        </p:spPr>
        <p:txBody>
          <a:bodyPr wrap="square" lIns="0" tIns="0" rIns="0" bIns="0" rtlCol="0" anchor="t">
            <a:noAutofit/>
          </a:bodyPr>
          <a:lstStyle/>
          <a:p>
            <a:pPr marL="0" marR="0" lvl="0" indent="0" algn="l" defTabSz="914400" rtl="0" eaLnBrk="1" fontAlgn="auto" latinLnBrk="0" hangingPunct="1">
              <a:spcBef>
                <a:spcPts val="0"/>
              </a:spcBef>
              <a:spcAft>
                <a:spcPts val="0"/>
              </a:spcAft>
              <a:buClrTx/>
              <a:buSzTx/>
              <a:buFontTx/>
              <a:buNone/>
              <a:tabLst/>
              <a:defRPr/>
            </a:pPr>
            <a:r>
              <a:rPr kumimoji="0" lang="en-US" sz="1600" b="0" i="0" u="none" strike="noStrike" kern="1200" cap="none" spc="0" normalizeH="0" baseline="0" noProof="0" dirty="0">
                <a:ln>
                  <a:noFill/>
                </a:ln>
                <a:solidFill>
                  <a:srgbClr val="93A1B4"/>
                </a:solidFill>
                <a:effectLst/>
                <a:uLnTx/>
                <a:uFillTx/>
                <a:latin typeface="IBM Plex Sans" pitchFamily="34" charset="0"/>
                <a:ea typeface="IBM Plex Sans" pitchFamily="34" charset="-122"/>
                <a:cs typeface="IBM Plex Sans" pitchFamily="34" charset="-120"/>
              </a:rPr>
              <a:t>How the days are structured, the dedicated MAXCON event space, and hands-on labs.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8"/>
          <p:cNvSpPr/>
          <p:nvPr/>
        </p:nvSpPr>
        <p:spPr>
          <a:xfrm>
            <a:off x="4402667" y="2405261"/>
            <a:ext cx="3386667" cy="2936412"/>
          </a:xfrm>
          <a:prstGeom prst="roundRect">
            <a:avLst>
              <a:gd name="adj" fmla="val 4325"/>
            </a:avLst>
          </a:prstGeom>
          <a:solidFill>
            <a:srgbClr val="101B2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Shape 9"/>
          <p:cNvSpPr/>
          <p:nvPr/>
        </p:nvSpPr>
        <p:spPr>
          <a:xfrm>
            <a:off x="4656667" y="2659261"/>
            <a:ext cx="381000" cy="381000"/>
          </a:xfrm>
          <a:prstGeom prst="roundRect">
            <a:avLst>
              <a:gd name="adj" fmla="val 26667"/>
            </a:avLst>
          </a:prstGeom>
          <a:solidFill>
            <a:srgbClr val="14B8A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3" name="Image 1" descr="Key"/>
          <p:cNvPicPr>
            <a:picLocks noChangeAspect="1"/>
          </p:cNvPicPr>
          <p:nvPr/>
        </p:nvPicPr>
        <p:blipFill>
          <a:blip r:embed="rId4"/>
          <a:srcRect/>
          <a:stretch/>
        </p:blipFill>
        <p:spPr>
          <a:xfrm>
            <a:off x="4751917" y="2754511"/>
            <a:ext cx="190500" cy="190500"/>
          </a:xfrm>
          <a:prstGeom prst="rect">
            <a:avLst/>
          </a:prstGeom>
        </p:spPr>
      </p:pic>
      <p:sp>
        <p:nvSpPr>
          <p:cNvPr id="14" name="Text 10"/>
          <p:cNvSpPr/>
          <p:nvPr/>
        </p:nvSpPr>
        <p:spPr>
          <a:xfrm>
            <a:off x="4656667" y="3154561"/>
            <a:ext cx="2965027"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5F7FA"/>
                </a:solidFill>
                <a:effectLst/>
                <a:uLnTx/>
                <a:uFillTx/>
                <a:latin typeface="IBM Plex Sans" pitchFamily="34" charset="0"/>
                <a:ea typeface="IBM Plex Sans" pitchFamily="34" charset="-122"/>
                <a:cs typeface="IBM Plex Sans" pitchFamily="34" charset="-120"/>
              </a:rPr>
              <a:t>Pricing &amp; inclusions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1"/>
          <p:cNvSpPr/>
          <p:nvPr/>
        </p:nvSpPr>
        <p:spPr>
          <a:xfrm>
            <a:off x="4656667" y="3482181"/>
            <a:ext cx="2965027" cy="220927"/>
          </a:xfrm>
          <a:prstGeom prst="rect">
            <a:avLst/>
          </a:prstGeom>
          <a:noFill/>
          <a:ln/>
        </p:spPr>
        <p:txBody>
          <a:bodyPr wrap="square" lIns="0" tIns="0" rIns="0" bIns="0" rtlCol="0" anchor="t">
            <a:no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0" i="0" u="none" strike="noStrike" kern="1200" cap="none" spc="0" normalizeH="0" baseline="0" noProof="0" dirty="0">
                <a:ln>
                  <a:noFill/>
                </a:ln>
                <a:solidFill>
                  <a:srgbClr val="93A1B4"/>
                </a:solidFill>
                <a:effectLst/>
                <a:uLnTx/>
                <a:uFillTx/>
                <a:latin typeface="IBM Plex Sans" pitchFamily="34" charset="0"/>
                <a:ea typeface="IBM Plex Sans" pitchFamily="34" charset="-122"/>
                <a:cs typeface="IBM Plex Sans" pitchFamily="34" charset="-120"/>
              </a:rPr>
              <a:t>Attendee, companion, team rates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2"/>
          <p:cNvSpPr/>
          <p:nvPr/>
        </p:nvSpPr>
        <p:spPr>
          <a:xfrm>
            <a:off x="4656667" y="3882010"/>
            <a:ext cx="2965027" cy="434314"/>
          </a:xfrm>
          <a:prstGeom prst="rect">
            <a:avLst/>
          </a:prstGeom>
          <a:noFill/>
          <a:ln/>
        </p:spPr>
        <p:txBody>
          <a:bodyPr wrap="square" lIns="0" tIns="0" rIns="0" bIns="0" rtlCol="0" anchor="t">
            <a:noAutofit/>
          </a:bodyPr>
          <a:lstStyle/>
          <a:p>
            <a:pPr marL="0" marR="0" lvl="0" indent="0" algn="l" defTabSz="914400" rtl="0" eaLnBrk="1" fontAlgn="auto" latinLnBrk="0" hangingPunct="1">
              <a:spcBef>
                <a:spcPts val="0"/>
              </a:spcBef>
              <a:spcAft>
                <a:spcPts val="0"/>
              </a:spcAft>
              <a:buClrTx/>
              <a:buSzTx/>
              <a:buFontTx/>
              <a:buNone/>
              <a:tabLst/>
              <a:defRPr/>
            </a:pPr>
            <a:r>
              <a:rPr kumimoji="0" lang="en-US" sz="1600" b="0" i="0" u="none" strike="noStrike" kern="1200" cap="none" spc="0" normalizeH="0" baseline="0" noProof="0" dirty="0">
                <a:ln>
                  <a:noFill/>
                </a:ln>
                <a:solidFill>
                  <a:srgbClr val="93A1B4"/>
                </a:solidFill>
                <a:effectLst/>
                <a:uLnTx/>
                <a:uFillTx/>
                <a:latin typeface="IBM Plex Sans" pitchFamily="34" charset="0"/>
                <a:ea typeface="IBM Plex Sans" pitchFamily="34" charset="-122"/>
                <a:cs typeface="IBM Plex Sans" pitchFamily="34" charset="-120"/>
              </a:rPr>
              <a:t>What one fee covers, companion passes, and the rate for five or more.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Shape 13"/>
          <p:cNvSpPr/>
          <p:nvPr/>
        </p:nvSpPr>
        <p:spPr>
          <a:xfrm>
            <a:off x="7992534" y="2405261"/>
            <a:ext cx="3386667" cy="2936412"/>
          </a:xfrm>
          <a:prstGeom prst="roundRect">
            <a:avLst>
              <a:gd name="adj" fmla="val 4325"/>
            </a:avLst>
          </a:prstGeom>
          <a:solidFill>
            <a:srgbClr val="101B2D"/>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Shape 14"/>
          <p:cNvSpPr/>
          <p:nvPr/>
        </p:nvSpPr>
        <p:spPr>
          <a:xfrm>
            <a:off x="8246534" y="2659261"/>
            <a:ext cx="381000" cy="381000"/>
          </a:xfrm>
          <a:prstGeom prst="roundRect">
            <a:avLst>
              <a:gd name="adj" fmla="val 26667"/>
            </a:avLst>
          </a:prstGeom>
          <a:solidFill>
            <a:srgbClr val="8B5CF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9" name="Image 2" descr="Globe"/>
          <p:cNvPicPr>
            <a:picLocks noChangeAspect="1"/>
          </p:cNvPicPr>
          <p:nvPr/>
        </p:nvPicPr>
        <p:blipFill>
          <a:blip r:embed="rId5"/>
          <a:srcRect/>
          <a:stretch/>
        </p:blipFill>
        <p:spPr>
          <a:xfrm>
            <a:off x="8341784" y="2754511"/>
            <a:ext cx="190500" cy="190500"/>
          </a:xfrm>
          <a:prstGeom prst="rect">
            <a:avLst/>
          </a:prstGeom>
        </p:spPr>
      </p:pic>
      <p:sp>
        <p:nvSpPr>
          <p:cNvPr id="20" name="Text 15"/>
          <p:cNvSpPr/>
          <p:nvPr/>
        </p:nvSpPr>
        <p:spPr>
          <a:xfrm>
            <a:off x="8246534" y="3154561"/>
            <a:ext cx="2965027" cy="2387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5F7FA"/>
                </a:solidFill>
                <a:effectLst/>
                <a:uLnTx/>
                <a:uFillTx/>
                <a:latin typeface="IBM Plex Sans" pitchFamily="34" charset="0"/>
                <a:ea typeface="IBM Plex Sans" pitchFamily="34" charset="-122"/>
                <a:cs typeface="IBM Plex Sans" pitchFamily="34" charset="-120"/>
              </a:rPr>
              <a:t>Travel logistics &amp; hotel blocks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6"/>
          <p:cNvSpPr/>
          <p:nvPr/>
        </p:nvSpPr>
        <p:spPr>
          <a:xfrm>
            <a:off x="8246534" y="3482181"/>
            <a:ext cx="2965027" cy="220927"/>
          </a:xfrm>
          <a:prstGeom prst="rect">
            <a:avLst/>
          </a:prstGeom>
          <a:noFill/>
          <a:ln/>
        </p:spPr>
        <p:txBody>
          <a:bodyPr wrap="square" lIns="0" tIns="0" rIns="0" bIns="0" rtlCol="0" anchor="t">
            <a:no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0" i="0" u="none" strike="noStrike" kern="1200" cap="none" spc="0" normalizeH="0" baseline="0" noProof="0" dirty="0">
                <a:ln>
                  <a:noFill/>
                </a:ln>
                <a:solidFill>
                  <a:srgbClr val="93A1B4"/>
                </a:solidFill>
                <a:effectLst/>
                <a:uLnTx/>
                <a:uFillTx/>
                <a:latin typeface="IBM Plex Sans" pitchFamily="34" charset="0"/>
                <a:ea typeface="IBM Plex Sans" pitchFamily="34" charset="-122"/>
                <a:cs typeface="IBM Plex Sans" pitchFamily="34" charset="-120"/>
              </a:rPr>
              <a:t>Port Canaveral</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17"/>
          <p:cNvSpPr/>
          <p:nvPr/>
        </p:nvSpPr>
        <p:spPr>
          <a:xfrm>
            <a:off x="8246534" y="3882010"/>
            <a:ext cx="2965027" cy="638770"/>
          </a:xfrm>
          <a:prstGeom prst="rect">
            <a:avLst/>
          </a:prstGeom>
          <a:noFill/>
          <a:ln/>
        </p:spPr>
        <p:txBody>
          <a:bodyPr wrap="square" lIns="0" tIns="0" rIns="0" bIns="0" rtlCol="0" anchor="t">
            <a:noAutofit/>
          </a:bodyPr>
          <a:lstStyle/>
          <a:p>
            <a:pPr marL="0" marR="0" lvl="0" indent="0" algn="l" defTabSz="914400" rtl="0" eaLnBrk="1" fontAlgn="auto" latinLnBrk="0" hangingPunct="1">
              <a:spcBef>
                <a:spcPts val="0"/>
              </a:spcBef>
              <a:spcAft>
                <a:spcPts val="0"/>
              </a:spcAft>
              <a:buClrTx/>
              <a:buSzTx/>
              <a:buFontTx/>
              <a:buNone/>
              <a:tabLst/>
              <a:defRPr/>
            </a:pPr>
            <a:r>
              <a:rPr kumimoji="0" lang="en-US" sz="1600" b="0" i="0" u="none" strike="noStrike" kern="1200" cap="none" spc="0" normalizeH="0" baseline="0" noProof="0" dirty="0">
                <a:ln>
                  <a:noFill/>
                </a:ln>
                <a:solidFill>
                  <a:srgbClr val="93A1B4"/>
                </a:solidFill>
                <a:effectLst/>
                <a:uLnTx/>
                <a:uFillTx/>
                <a:latin typeface="IBM Plex Sans" pitchFamily="34" charset="0"/>
                <a:ea typeface="IBM Plex Sans" pitchFamily="34" charset="-122"/>
                <a:cs typeface="IBM Plex Sans" pitchFamily="34" charset="-120"/>
              </a:rPr>
              <a:t>Pre-cruise hotel blocks near the port and arrival logistics.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Text 18"/>
          <p:cNvSpPr/>
          <p:nvPr/>
        </p:nvSpPr>
        <p:spPr>
          <a:xfrm>
            <a:off x="812800" y="5646474"/>
            <a:ext cx="10883392" cy="22092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40"/>
              </a:lnSpc>
              <a:spcBef>
                <a:spcPts val="0"/>
              </a:spcBef>
              <a:spcAft>
                <a:spcPts val="0"/>
              </a:spcAft>
              <a:buClrTx/>
              <a:buSzTx/>
              <a:buFontTx/>
              <a:buNone/>
              <a:tabLst/>
              <a:defRPr/>
            </a:pPr>
            <a:r>
              <a:rPr kumimoji="0" lang="en-US" b="1" i="0" u="none" strike="noStrike" kern="1200" cap="none" spc="0" normalizeH="0" baseline="0" noProof="0" dirty="0">
                <a:ln>
                  <a:noFill/>
                </a:ln>
                <a:solidFill>
                  <a:srgbClr val="F27832"/>
                </a:solidFill>
                <a:effectLst/>
                <a:uLnTx/>
                <a:uFillTx/>
                <a:latin typeface="IBM Plex Sans" pitchFamily="34" charset="0"/>
                <a:ea typeface="IBM Plex Sans" pitchFamily="34" charset="-122"/>
                <a:cs typeface="IBM Plex Sans" pitchFamily="34" charset="-120"/>
              </a:rPr>
              <a:t>liquidenterprise.com/maxcon</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19"/>
          <p:cNvSpPr/>
          <p:nvPr/>
        </p:nvSpPr>
        <p:spPr>
          <a:xfrm>
            <a:off x="812800" y="6256074"/>
            <a:ext cx="1080823" cy="22092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4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C6B80"/>
                </a:solidFill>
                <a:effectLst/>
                <a:uLnTx/>
                <a:uFillTx/>
                <a:latin typeface="IBM Plex Sans" pitchFamily="34" charset="0"/>
                <a:ea typeface="IBM Plex Sans" pitchFamily="34" charset="-122"/>
                <a:cs typeface="IBM Plex Sans" pitchFamily="34" charset="-120"/>
              </a:rPr>
              <a:t>MAXCON™ 2027</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800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0A1420"/>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gradFill rotWithShape="1">
            <a:gsLst>
              <a:gs pos="0">
                <a:srgbClr val="8B5CF6">
                  <a:alpha val="30000"/>
                </a:srgbClr>
              </a:gs>
              <a:gs pos="45000">
                <a:srgbClr val="000000">
                  <a:alpha val="0"/>
                </a:srgbClr>
              </a:gs>
            </a:gsLst>
            <a:path path="circle">
              <a:fillToRect l="10000" t="90000" r="90000" b="10000"/>
            </a:path>
          </a:gra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Shape 1"/>
          <p:cNvSpPr/>
          <p:nvPr/>
        </p:nvSpPr>
        <p:spPr>
          <a:xfrm>
            <a:off x="31681" y="0"/>
            <a:ext cx="12192000" cy="6858000"/>
          </a:xfrm>
          <a:prstGeom prst="rect">
            <a:avLst/>
          </a:prstGeom>
          <a:gradFill rotWithShape="1">
            <a:gsLst>
              <a:gs pos="0">
                <a:srgbClr val="F2762E">
                  <a:alpha val="30000"/>
                </a:srgbClr>
              </a:gs>
              <a:gs pos="45000">
                <a:srgbClr val="000000">
                  <a:alpha val="0"/>
                </a:srgbClr>
              </a:gs>
            </a:gsLst>
            <a:path path="circle">
              <a:fillToRect l="92000" t="12000" r="8000" b="88000"/>
            </a:path>
          </a:gra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Text 2"/>
          <p:cNvSpPr/>
          <p:nvPr/>
        </p:nvSpPr>
        <p:spPr>
          <a:xfrm>
            <a:off x="812800" y="2916084"/>
            <a:ext cx="10883392" cy="548640"/>
          </a:xfrm>
          <a:prstGeom prst="rect">
            <a:avLst/>
          </a:prstGeom>
          <a:noFill/>
          <a:ln/>
        </p:spPr>
        <p:txBody>
          <a:bodyPr wrap="none" lIns="0" tIns="0" rIns="0" bIns="0" rtlCol="0" anchor="t">
            <a:noAutofit/>
          </a:bodyPr>
          <a:lstStyle/>
          <a:p>
            <a:pPr marL="0" marR="0" lvl="0" indent="0" algn="l" defTabSz="914400" rtl="0" eaLnBrk="1" fontAlgn="auto" latinLnBrk="0" hangingPunct="1">
              <a:lnSpc>
                <a:spcPts val="1680"/>
              </a:lnSpc>
              <a:spcBef>
                <a:spcPts val="0"/>
              </a:spcBef>
              <a:spcAft>
                <a:spcPts val="0"/>
              </a:spcAft>
              <a:buClrTx/>
              <a:buSzTx/>
              <a:buFontTx/>
              <a:buNone/>
              <a:tabLst/>
              <a:defRPr/>
            </a:pPr>
            <a:r>
              <a:rPr kumimoji="0" lang="en-US" sz="3200" b="1" i="0" u="none" strike="noStrike" kern="0" cap="none" spc="150" normalizeH="0" baseline="0" noProof="0" dirty="0">
                <a:ln>
                  <a:noFill/>
                </a:ln>
                <a:solidFill>
                  <a:srgbClr val="F2762E"/>
                </a:solidFill>
                <a:effectLst/>
                <a:uLnTx/>
                <a:uFillTx/>
                <a:latin typeface="IBM Plex Sans" pitchFamily="34" charset="0"/>
                <a:ea typeface="IBM Plex Sans" pitchFamily="34" charset="-122"/>
                <a:cs typeface="IBM Plex Sans" pitchFamily="34" charset="-120"/>
              </a:rPr>
              <a:t>REGISTRATION DEADLINE</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2232188" y="3515544"/>
            <a:ext cx="2577706" cy="594320"/>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448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70C0"/>
                </a:solidFill>
                <a:effectLst/>
                <a:uLnTx/>
                <a:uFillTx/>
                <a:latin typeface="IBM Plex Sans" pitchFamily="34" charset="0"/>
                <a:ea typeface="IBM Plex Sans" pitchFamily="34" charset="-122"/>
                <a:cs typeface="IBM Plex Sans" pitchFamily="34" charset="-120"/>
              </a:rPr>
              <a:t>Dec 18, 2026</a:t>
            </a:r>
            <a:endParaRPr kumimoji="0" lang="en-US" sz="32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30" name="Next 31"/>
          <p:cNvSpPr/>
          <p:nvPr/>
        </p:nvSpPr>
        <p:spPr>
          <a:xfrm>
            <a:off x="7010400" y="1905000"/>
            <a:ext cx="4368800" cy="3683000"/>
          </a:xfrm>
          <a:prstGeom prst="roundRect">
            <a:avLst>
              <a:gd name="adj" fmla="val 3750"/>
            </a:avLst>
          </a:prstGeom>
          <a:solidFill>
            <a:srgbClr val="101B2D">
              <a:alpha val="88000"/>
            </a:srgbClr>
          </a:solidFill>
          <a:ln>
            <a:noFill/>
          </a:ln>
        </p:spPr>
        <p:txBody>
          <a:bodyPr wrap="square" lIns="0" tIns="0" rIns="0" bIns="0" anchor="t">
            <a:noAutofit/>
          </a:bodyPr>
          <a:lstStyle/>
          <a:p>
            <a:endParaRPr lang="en-US"/>
          </a:p>
        </p:txBody>
      </p:sp>
      <p:sp>
        <p:nvSpPr>
          <p:cNvPr id="40" name="CTA 41"/>
          <p:cNvSpPr txBox="1"/>
          <p:nvPr/>
        </p:nvSpPr>
        <p:spPr>
          <a:xfrm>
            <a:off x="7366000" y="2209800"/>
            <a:ext cx="3657600" cy="304800"/>
          </a:xfrm>
          <a:prstGeom prst="rect">
            <a:avLst/>
          </a:prstGeom>
          <a:noFill/>
        </p:spPr>
        <p:txBody>
          <a:bodyPr wrap="square" lIns="0" tIns="0" rIns="0" bIns="0" anchor="t">
            <a:noAutofit/>
          </a:bodyPr>
          <a:lstStyle/>
          <a:p>
            <a:pPr>
              <a:buNone/>
            </a:pPr>
            <a:r>
              <a:rPr lang="en-US" sz="1300" b="1" spc="150" dirty="0">
                <a:solidFill>
                  <a:srgbClr val="93A1B4"/>
                </a:solidFill>
                <a:latin typeface="IBM Plex Sans" pitchFamily="34" charset="0"/>
                <a:ea typeface="IBM Plex Sans" pitchFamily="34" charset="-122"/>
                <a:cs typeface="IBM Plex Sans" pitchFamily="34" charset="-120"/>
              </a:rPr>
              <a:t>NEXT STEP</a:t>
            </a:r>
          </a:p>
        </p:txBody>
      </p:sp>
      <p:sp>
        <p:nvSpPr>
          <p:cNvPr id="41" name="CTA 42"/>
          <p:cNvSpPr txBox="1"/>
          <p:nvPr/>
        </p:nvSpPr>
        <p:spPr>
          <a:xfrm>
            <a:off x="7366000" y="2616200"/>
            <a:ext cx="3657600" cy="1397000"/>
          </a:xfrm>
          <a:prstGeom prst="rect">
            <a:avLst/>
          </a:prstGeom>
          <a:noFill/>
        </p:spPr>
        <p:txBody>
          <a:bodyPr wrap="square" lIns="0" tIns="0" rIns="0" bIns="0" anchor="t">
            <a:noAutofit/>
          </a:bodyPr>
          <a:lstStyle/>
          <a:p>
            <a:pPr>
              <a:buNone/>
            </a:pPr>
            <a:r>
              <a:rPr lang="en-US" sz="2800" b="1" dirty="0">
                <a:solidFill>
                  <a:srgbClr val="F5F7FA"/>
                </a:solidFill>
                <a:latin typeface="IBM Plex Sans" pitchFamily="34" charset="0"/>
                <a:ea typeface="IBM Plex Sans" pitchFamily="34" charset="-122"/>
                <a:cs typeface="IBM Plex Sans" pitchFamily="34" charset="-120"/>
              </a:rPr>
              <a:t>Reserve your spot</a:t>
            </a:r>
          </a:p>
          <a:p>
            <a:pPr>
              <a:spcBef>
                <a:spcPts val="600"/>
              </a:spcBef>
              <a:buNone/>
            </a:pPr>
            <a:r>
              <a:rPr lang="en-US" sz="1600" b="1" dirty="0">
                <a:solidFill>
                  <a:srgbClr val="F2762E"/>
                </a:solidFill>
                <a:latin typeface="IBM Plex Sans" pitchFamily="34" charset="0"/>
                <a:ea typeface="IBM Plex Sans" pitchFamily="34" charset="-122"/>
                <a:cs typeface="IBM Plex Sans" pitchFamily="34" charset="-120"/>
              </a:rPr>
              <a:t>liquidenterprise.com/maxcon</a:t>
            </a:r>
          </a:p>
          <a:p>
            <a:pPr>
              <a:spcBef>
                <a:spcPts val="600"/>
              </a:spcBef>
              <a:buNone/>
            </a:pPr>
            <a:r>
              <a:rPr lang="en-US" sz="1400" dirty="0">
                <a:solidFill>
                  <a:srgbClr val="B4C0D0"/>
                </a:solidFill>
                <a:latin typeface="IBM Plex Sans" pitchFamily="34" charset="0"/>
                <a:ea typeface="IBM Plex Sans" pitchFamily="34" charset="-122"/>
                <a:cs typeface="IBM Plex Sans" pitchFamily="34" charset="-120"/>
              </a:rPr>
              <a:t>$3,750 per attendee, or $3,400 per seat for teams of 5+</a:t>
            </a:r>
          </a:p>
        </p:txBody>
      </p:sp>
      <p:cxnSp>
        <p:nvCxnSpPr>
          <p:cNvPr id="42" name="Divider"/>
          <p:cNvCxnSpPr/>
          <p:nvPr/>
        </p:nvCxnSpPr>
        <p:spPr>
          <a:xfrm>
            <a:off x="7366000" y="4394200"/>
            <a:ext cx="3657600" cy="0"/>
          </a:xfrm>
          <a:prstGeom prst="line">
            <a:avLst/>
          </a:prstGeom>
          <a:ln w="9525">
            <a:solidFill>
              <a:srgbClr val="2A3A55"/>
            </a:solidFill>
          </a:ln>
        </p:spPr>
      </p:cxnSp>
      <p:sp>
        <p:nvSpPr>
          <p:cNvPr id="43" name="CTA 44"/>
          <p:cNvSpPr txBox="1"/>
          <p:nvPr/>
        </p:nvSpPr>
        <p:spPr>
          <a:xfrm>
            <a:off x="7366000" y="4622800"/>
            <a:ext cx="3657600" cy="711200"/>
          </a:xfrm>
          <a:prstGeom prst="rect">
            <a:avLst/>
          </a:prstGeom>
          <a:noFill/>
        </p:spPr>
        <p:txBody>
          <a:bodyPr wrap="square" lIns="0" tIns="0" rIns="0" bIns="0" anchor="t">
            <a:noAutofit/>
          </a:bodyPr>
          <a:lstStyle/>
          <a:p>
            <a:pPr>
              <a:buNone/>
            </a:pPr>
            <a:r>
              <a:rPr lang="en-US" sz="1400" dirty="0">
                <a:solidFill>
                  <a:srgbClr val="93A1B4"/>
                </a:solidFill>
                <a:latin typeface="IBM Plex Sans" pitchFamily="34" charset="0"/>
                <a:ea typeface="IBM Plex Sans" pitchFamily="34" charset="-122"/>
                <a:cs typeface="IBM Plex Sans" pitchFamily="34" charset="-120"/>
              </a:rPr>
              <a:t>Questions?</a:t>
            </a:r>
          </a:p>
          <a:p>
            <a:pPr>
              <a:spcBef>
                <a:spcPts val="300"/>
              </a:spcBef>
              <a:buNone/>
            </a:pPr>
            <a:r>
              <a:rPr lang="en-US" sz="1600" b="1" dirty="0">
                <a:solidFill>
                  <a:srgbClr val="F5F7FA"/>
                </a:solidFill>
                <a:latin typeface="IBM Plex Sans" pitchFamily="34" charset="0"/>
                <a:ea typeface="IBM Plex Sans" pitchFamily="34" charset="-122"/>
                <a:cs typeface="IBM Plex Sans" pitchFamily="34" charset="-120"/>
              </a:rPr>
              <a:t>maxcon@liquidenterprise.com</a:t>
            </a:r>
          </a:p>
        </p:txBody>
      </p:sp>
      <p:sp>
        <p:nvSpPr>
          <p:cNvPr id="5" name="Text 14">
            <a:extLst>
              <a:ext uri="{FF2B5EF4-FFF2-40B4-BE49-F238E27FC236}">
                <a16:creationId xmlns:a16="http://schemas.microsoft.com/office/drawing/2014/main" id="{D5499EF5-0562-0919-CFB6-754FCF8F63E1}"/>
              </a:ext>
            </a:extLst>
          </p:cNvPr>
          <p:cNvSpPr/>
          <p:nvPr/>
        </p:nvSpPr>
        <p:spPr>
          <a:xfrm>
            <a:off x="812800" y="6256074"/>
            <a:ext cx="1080823" cy="220927"/>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C6B80"/>
                </a:solidFill>
                <a:latin typeface="IBM Plex Sans" pitchFamily="34" charset="0"/>
                <a:ea typeface="IBM Plex Sans" pitchFamily="34" charset="-122"/>
                <a:cs typeface="IBM Plex Sans" pitchFamily="34" charset="-120"/>
              </a:rPr>
              <a:t>MAXCON™ 2027</a:t>
            </a:r>
            <a:endParaRPr lang="en-US" sz="1100" dirty="0"/>
          </a:p>
        </p:txBody>
      </p:sp>
    </p:spTree>
    <p:extLst>
      <p:ext uri="{BB962C8B-B14F-4D97-AF65-F5344CB8AC3E}">
        <p14:creationId xmlns:p14="http://schemas.microsoft.com/office/powerpoint/2010/main" val="377379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0A142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514350"/>
          </a:xfrm>
          <a:prstGeom prst="rect">
            <a:avLst/>
          </a:prstGeom>
          <a:noFill/>
          <a:ln/>
        </p:spPr>
        <p:txBody>
          <a:bodyPr wrap="none" lIns="0" tIns="0" rIns="0" bIns="0" rtlCol="0" anchor="t">
            <a:noAutofit/>
          </a:bodyPr>
          <a:lstStyle/>
          <a:p>
            <a:pPr marL="0" indent="0" algn="l">
              <a:lnSpc>
                <a:spcPts val="1680"/>
              </a:lnSpc>
              <a:buNone/>
            </a:pPr>
            <a:r>
              <a:rPr lang="en-US" sz="3000" b="1" kern="0" spc="150" dirty="0">
                <a:solidFill>
                  <a:srgbClr val="F2762E"/>
                </a:solidFill>
                <a:latin typeface="IBM Plex Sans" pitchFamily="34" charset="0"/>
                <a:ea typeface="IBM Plex Sans" pitchFamily="34" charset="-122"/>
                <a:cs typeface="IBM Plex Sans" pitchFamily="34" charset="-120"/>
              </a:rPr>
              <a:t>MEET THE PRESENTERS</a:t>
            </a:r>
            <a:endParaRPr lang="en-US" sz="3000" dirty="0"/>
          </a:p>
        </p:txBody>
      </p:sp>
      <p:sp>
        <p:nvSpPr>
          <p:cNvPr id="19" name="Text 14"/>
          <p:cNvSpPr/>
          <p:nvPr/>
        </p:nvSpPr>
        <p:spPr>
          <a:xfrm>
            <a:off x="812800" y="6256074"/>
            <a:ext cx="1080823" cy="220927"/>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C6B80"/>
                </a:solidFill>
                <a:latin typeface="IBM Plex Sans" pitchFamily="34" charset="0"/>
                <a:ea typeface="IBM Plex Sans" pitchFamily="34" charset="-122"/>
                <a:cs typeface="IBM Plex Sans" pitchFamily="34" charset="-120"/>
              </a:rPr>
              <a:t>MAXCON™ 2027</a:t>
            </a:r>
            <a:endParaRPr lang="en-US" sz="1100" dirty="0"/>
          </a:p>
        </p:txBody>
      </p:sp>
      <p:sp>
        <p:nvSpPr>
          <p:cNvPr id="60" name="Card 1"/>
          <p:cNvSpPr/>
          <p:nvPr/>
        </p:nvSpPr>
        <p:spPr>
          <a:xfrm>
            <a:off x="9408160" y="1727200"/>
            <a:ext cx="1971040" cy="4064000"/>
          </a:xfrm>
          <a:prstGeom prst="roundRect">
            <a:avLst>
              <a:gd name="adj" fmla="val 3750"/>
            </a:avLst>
          </a:prstGeom>
          <a:solidFill>
            <a:srgbClr val="101B2D"/>
          </a:solidFill>
          <a:ln>
            <a:noFill/>
          </a:ln>
        </p:spPr>
        <p:txBody>
          <a:bodyPr/>
          <a:lstStyle/>
          <a:p>
            <a:endParaRPr lang="en-US"/>
          </a:p>
        </p:txBody>
      </p:sp>
      <p:pic>
        <p:nvPicPr>
          <p:cNvPr id="61" name="Photo Felipe Waterwall" descr="Felipe Waterwall">
            <a:extLst>
              <a:ext uri="{FF2B5EF4-FFF2-40B4-BE49-F238E27FC236}">
                <a16:creationId xmlns:a16="http://schemas.microsoft.com/office/drawing/2014/main" id="{7DFC9CD9-0583-B21E-83FA-A8B16536A421}"/>
              </a:ext>
            </a:extLst>
          </p:cNvPr>
          <p:cNvPicPr>
            <a:picLocks noChangeAspect="1"/>
          </p:cNvPicPr>
          <p:nvPr/>
        </p:nvPicPr>
        <p:blipFill>
          <a:blip r:embed="rId3"/>
          <a:srcRect l="7947" t="11484" r="85651" b="83392"/>
          <a:stretch>
            <a:fillRect/>
          </a:stretch>
        </p:blipFill>
        <p:spPr>
          <a:xfrm>
            <a:off x="9636760" y="1981200"/>
            <a:ext cx="965200" cy="965200"/>
          </a:xfrm>
          <a:prstGeom prst="ellipse">
            <a:avLst/>
          </a:prstGeom>
          <a:ln w="25400">
            <a:solidFill>
              <a:srgbClr val="F2762E"/>
            </a:solidFill>
          </a:ln>
        </p:spPr>
      </p:pic>
      <p:sp>
        <p:nvSpPr>
          <p:cNvPr id="63" name="Card 2"/>
          <p:cNvSpPr/>
          <p:nvPr/>
        </p:nvSpPr>
        <p:spPr>
          <a:xfrm>
            <a:off x="5110480" y="1727200"/>
            <a:ext cx="1971040" cy="4064000"/>
          </a:xfrm>
          <a:prstGeom prst="roundRect">
            <a:avLst>
              <a:gd name="adj" fmla="val 3750"/>
            </a:avLst>
          </a:prstGeom>
          <a:solidFill>
            <a:srgbClr val="101B2D"/>
          </a:solidFill>
          <a:ln>
            <a:noFill/>
          </a:ln>
        </p:spPr>
        <p:txBody>
          <a:bodyPr/>
          <a:lstStyle/>
          <a:p>
            <a:endParaRPr lang="en-US"/>
          </a:p>
        </p:txBody>
      </p:sp>
      <p:pic>
        <p:nvPicPr>
          <p:cNvPr id="64" name="Photo Andy Barnes" descr="Andy Barnes">
            <a:extLst>
              <a:ext uri="{FF2B5EF4-FFF2-40B4-BE49-F238E27FC236}">
                <a16:creationId xmlns:a16="http://schemas.microsoft.com/office/drawing/2014/main" id="{7DFC9CD9-0583-B21E-83FA-A8B16536A421}"/>
              </a:ext>
            </a:extLst>
          </p:cNvPr>
          <p:cNvPicPr>
            <a:picLocks noChangeAspect="1"/>
          </p:cNvPicPr>
          <p:nvPr/>
        </p:nvPicPr>
        <p:blipFill>
          <a:blip r:embed="rId3"/>
          <a:srcRect l="7947" t="29505" r="85651" b="65371"/>
          <a:stretch>
            <a:fillRect/>
          </a:stretch>
        </p:blipFill>
        <p:spPr>
          <a:xfrm>
            <a:off x="5339080" y="1981200"/>
            <a:ext cx="965200" cy="965200"/>
          </a:xfrm>
          <a:prstGeom prst="ellipse">
            <a:avLst/>
          </a:prstGeom>
          <a:ln w="25400">
            <a:solidFill>
              <a:srgbClr val="F2762E"/>
            </a:solidFill>
          </a:ln>
        </p:spPr>
      </p:pic>
      <p:sp>
        <p:nvSpPr>
          <p:cNvPr id="66" name="Card 3"/>
          <p:cNvSpPr/>
          <p:nvPr/>
        </p:nvSpPr>
        <p:spPr>
          <a:xfrm>
            <a:off x="7259320" y="1727200"/>
            <a:ext cx="1971040" cy="4064000"/>
          </a:xfrm>
          <a:prstGeom prst="roundRect">
            <a:avLst>
              <a:gd name="adj" fmla="val 3750"/>
            </a:avLst>
          </a:prstGeom>
          <a:solidFill>
            <a:srgbClr val="101B2D"/>
          </a:solidFill>
          <a:ln>
            <a:noFill/>
          </a:ln>
        </p:spPr>
        <p:txBody>
          <a:bodyPr/>
          <a:lstStyle/>
          <a:p>
            <a:endParaRPr lang="en-US"/>
          </a:p>
        </p:txBody>
      </p:sp>
      <p:pic>
        <p:nvPicPr>
          <p:cNvPr id="67" name="Photo Stephanie Neves" descr="Stephanie Neves">
            <a:extLst>
              <a:ext uri="{FF2B5EF4-FFF2-40B4-BE49-F238E27FC236}">
                <a16:creationId xmlns:a16="http://schemas.microsoft.com/office/drawing/2014/main" id="{7DFC9CD9-0583-B21E-83FA-A8B16536A421}"/>
              </a:ext>
            </a:extLst>
          </p:cNvPr>
          <p:cNvPicPr>
            <a:picLocks noChangeAspect="1"/>
          </p:cNvPicPr>
          <p:nvPr/>
        </p:nvPicPr>
        <p:blipFill>
          <a:blip r:embed="rId3"/>
          <a:srcRect l="7947" t="47527" r="85651" b="47350"/>
          <a:stretch>
            <a:fillRect/>
          </a:stretch>
        </p:blipFill>
        <p:spPr>
          <a:xfrm>
            <a:off x="7487920" y="1981200"/>
            <a:ext cx="965200" cy="965200"/>
          </a:xfrm>
          <a:prstGeom prst="ellipse">
            <a:avLst/>
          </a:prstGeom>
          <a:ln w="25400">
            <a:solidFill>
              <a:srgbClr val="F2762E"/>
            </a:solidFill>
          </a:ln>
        </p:spPr>
      </p:pic>
      <p:sp>
        <p:nvSpPr>
          <p:cNvPr id="69" name="Card 4"/>
          <p:cNvSpPr/>
          <p:nvPr/>
        </p:nvSpPr>
        <p:spPr>
          <a:xfrm>
            <a:off x="812800" y="1727200"/>
            <a:ext cx="1971040" cy="4064000"/>
          </a:xfrm>
          <a:prstGeom prst="roundRect">
            <a:avLst>
              <a:gd name="adj" fmla="val 3750"/>
            </a:avLst>
          </a:prstGeom>
          <a:solidFill>
            <a:srgbClr val="101B2D"/>
          </a:solidFill>
          <a:ln>
            <a:noFill/>
          </a:ln>
        </p:spPr>
        <p:txBody>
          <a:bodyPr/>
          <a:lstStyle/>
          <a:p>
            <a:endParaRPr lang="en-US"/>
          </a:p>
        </p:txBody>
      </p:sp>
      <p:pic>
        <p:nvPicPr>
          <p:cNvPr id="70" name="Photo Ahren Lembke-Windler" descr="Ahren Lembke-Windler">
            <a:extLst>
              <a:ext uri="{FF2B5EF4-FFF2-40B4-BE49-F238E27FC236}">
                <a16:creationId xmlns:a16="http://schemas.microsoft.com/office/drawing/2014/main" id="{7DFC9CD9-0583-B21E-83FA-A8B16536A421}"/>
              </a:ext>
            </a:extLst>
          </p:cNvPr>
          <p:cNvPicPr>
            <a:picLocks noChangeAspect="1"/>
          </p:cNvPicPr>
          <p:nvPr/>
        </p:nvPicPr>
        <p:blipFill>
          <a:blip r:embed="rId3"/>
          <a:srcRect l="7947" t="65548" r="85651" b="29329"/>
          <a:stretch>
            <a:fillRect/>
          </a:stretch>
        </p:blipFill>
        <p:spPr>
          <a:xfrm>
            <a:off x="1041400" y="1981200"/>
            <a:ext cx="965200" cy="965200"/>
          </a:xfrm>
          <a:prstGeom prst="ellipse">
            <a:avLst/>
          </a:prstGeom>
          <a:ln w="25400">
            <a:solidFill>
              <a:srgbClr val="F2762E"/>
            </a:solidFill>
          </a:ln>
        </p:spPr>
      </p:pic>
      <p:sp>
        <p:nvSpPr>
          <p:cNvPr id="72" name="Card 5"/>
          <p:cNvSpPr/>
          <p:nvPr/>
        </p:nvSpPr>
        <p:spPr>
          <a:xfrm>
            <a:off x="2961640" y="1727200"/>
            <a:ext cx="1971040" cy="4064000"/>
          </a:xfrm>
          <a:prstGeom prst="roundRect">
            <a:avLst>
              <a:gd name="adj" fmla="val 3750"/>
            </a:avLst>
          </a:prstGeom>
          <a:solidFill>
            <a:srgbClr val="101B2D"/>
          </a:solidFill>
          <a:ln>
            <a:noFill/>
          </a:ln>
        </p:spPr>
        <p:txBody>
          <a:bodyPr/>
          <a:lstStyle/>
          <a:p>
            <a:endParaRPr lang="en-US"/>
          </a:p>
        </p:txBody>
      </p:sp>
      <p:pic>
        <p:nvPicPr>
          <p:cNvPr id="73" name="Photo Judith Kilthau" descr="Judith Kilthau">
            <a:extLst>
              <a:ext uri="{FF2B5EF4-FFF2-40B4-BE49-F238E27FC236}">
                <a16:creationId xmlns:a16="http://schemas.microsoft.com/office/drawing/2014/main" id="{7DFC9CD9-0583-B21E-83FA-A8B16536A421}"/>
              </a:ext>
            </a:extLst>
          </p:cNvPr>
          <p:cNvPicPr>
            <a:picLocks noChangeAspect="1"/>
          </p:cNvPicPr>
          <p:nvPr/>
        </p:nvPicPr>
        <p:blipFill>
          <a:blip r:embed="rId3"/>
          <a:srcRect l="7947" t="80919" r="85651" b="13958"/>
          <a:stretch>
            <a:fillRect/>
          </a:stretch>
        </p:blipFill>
        <p:spPr>
          <a:xfrm>
            <a:off x="3190240" y="1981200"/>
            <a:ext cx="965200" cy="965200"/>
          </a:xfrm>
          <a:prstGeom prst="ellipse">
            <a:avLst/>
          </a:prstGeom>
          <a:ln w="25400">
            <a:solidFill>
              <a:srgbClr val="F2762E"/>
            </a:solidFill>
          </a:ln>
        </p:spPr>
      </p:pic>
      <p:sp>
        <p:nvSpPr>
          <p:cNvPr id="90" name="Bio 91"/>
          <p:cNvSpPr txBox="1"/>
          <p:nvPr/>
        </p:nvSpPr>
        <p:spPr>
          <a:xfrm>
            <a:off x="9636760" y="3149600"/>
            <a:ext cx="1513840" cy="533400"/>
          </a:xfrm>
          <a:prstGeom prst="rect">
            <a:avLst/>
          </a:prstGeom>
          <a:noFill/>
        </p:spPr>
        <p:txBody>
          <a:bodyPr wrap="square" lIns="0" tIns="0" rIns="0" bIns="0" anchor="t">
            <a:noAutofit/>
          </a:bodyPr>
          <a:lstStyle/>
          <a:p>
            <a:pPr>
              <a:lnSpc>
                <a:spcPct val="95000"/>
              </a:lnSpc>
              <a:buNone/>
            </a:pPr>
            <a:r>
              <a:rPr lang="en-US" sz="1600" b="1" dirty="0">
                <a:solidFill>
                  <a:srgbClr val="F5F7FA"/>
                </a:solidFill>
                <a:latin typeface="IBM Plex Sans" pitchFamily="34" charset="0"/>
                <a:ea typeface="IBM Plex Sans" pitchFamily="34" charset="-122"/>
                <a:cs typeface="IBM Plex Sans" pitchFamily="34" charset="-120"/>
              </a:rPr>
              <a:t>Felipe Waterwall</a:t>
            </a:r>
          </a:p>
        </p:txBody>
      </p:sp>
      <p:sp>
        <p:nvSpPr>
          <p:cNvPr id="91" name="Bio 92"/>
          <p:cNvSpPr txBox="1"/>
          <p:nvPr/>
        </p:nvSpPr>
        <p:spPr>
          <a:xfrm>
            <a:off x="9636760" y="3733800"/>
            <a:ext cx="1513840" cy="508000"/>
          </a:xfrm>
          <a:prstGeom prst="rect">
            <a:avLst/>
          </a:prstGeom>
          <a:noFill/>
        </p:spPr>
        <p:txBody>
          <a:bodyPr wrap="square" lIns="0" tIns="0" rIns="0" bIns="0" anchor="t">
            <a:noAutofit/>
          </a:bodyPr>
          <a:lstStyle/>
          <a:p>
            <a:pPr>
              <a:lnSpc>
                <a:spcPct val="95000"/>
              </a:lnSpc>
              <a:buNone/>
            </a:pPr>
            <a:r>
              <a:rPr lang="en-US" sz="1400" b="1" dirty="0">
                <a:solidFill>
                  <a:srgbClr val="F2762E"/>
                </a:solidFill>
                <a:latin typeface="IBM Plex Sans" pitchFamily="34" charset="0"/>
                <a:ea typeface="IBM Plex Sans" pitchFamily="34" charset="-122"/>
                <a:cs typeface="IBM Plex Sans" pitchFamily="34" charset="-120"/>
              </a:rPr>
              <a:t>Concept Alchemist</a:t>
            </a:r>
          </a:p>
        </p:txBody>
      </p:sp>
      <p:sp>
        <p:nvSpPr>
          <p:cNvPr id="92" name="Bio 93"/>
          <p:cNvSpPr txBox="1"/>
          <p:nvPr/>
        </p:nvSpPr>
        <p:spPr>
          <a:xfrm>
            <a:off x="9636760" y="4318000"/>
            <a:ext cx="1513840" cy="1320800"/>
          </a:xfrm>
          <a:prstGeom prst="rect">
            <a:avLst/>
          </a:prstGeom>
          <a:noFill/>
        </p:spPr>
        <p:txBody>
          <a:bodyPr wrap="square" lIns="0" tIns="0" rIns="0" bIns="0" anchor="t">
            <a:noAutofit/>
          </a:bodyPr>
          <a:lstStyle/>
          <a:p>
            <a:pPr>
              <a:lnSpc>
                <a:spcPct val="95000"/>
              </a:lnSpc>
              <a:buNone/>
            </a:pPr>
            <a:r>
              <a:rPr lang="en-US" sz="1400" b="1" dirty="0">
                <a:solidFill>
                  <a:srgbClr val="D5DCE6"/>
                </a:solidFill>
                <a:latin typeface="IBM Plex Sans" pitchFamily="34" charset="0"/>
                <a:ea typeface="IBM Plex Sans" pitchFamily="34" charset="-122"/>
                <a:cs typeface="IBM Plex Sans" pitchFamily="34" charset="-120"/>
              </a:rPr>
              <a:t>Adaptive Workplace Solutions</a:t>
            </a:r>
          </a:p>
          <a:p>
            <a:pPr>
              <a:lnSpc>
                <a:spcPct val="95000"/>
              </a:lnSpc>
              <a:spcBef>
                <a:spcPts val="400"/>
              </a:spcBef>
              <a:buNone/>
            </a:pPr>
            <a:r>
              <a:rPr lang="en-US" sz="1400" dirty="0">
                <a:solidFill>
                  <a:srgbClr val="93A1B4"/>
                </a:solidFill>
                <a:latin typeface="IBM Plex Sans" pitchFamily="34" charset="0"/>
                <a:ea typeface="IBM Plex Sans" pitchFamily="34" charset="-122"/>
                <a:cs typeface="IBM Plex Sans" pitchFamily="34" charset="-120"/>
              </a:rPr>
              <a:t>Condition assessment SME</a:t>
            </a:r>
          </a:p>
        </p:txBody>
      </p:sp>
      <p:sp>
        <p:nvSpPr>
          <p:cNvPr id="93" name="Bio 94"/>
          <p:cNvSpPr txBox="1"/>
          <p:nvPr/>
        </p:nvSpPr>
        <p:spPr>
          <a:xfrm>
            <a:off x="5339080" y="3149600"/>
            <a:ext cx="1513840" cy="533400"/>
          </a:xfrm>
          <a:prstGeom prst="rect">
            <a:avLst/>
          </a:prstGeom>
          <a:noFill/>
        </p:spPr>
        <p:txBody>
          <a:bodyPr wrap="square" lIns="0" tIns="0" rIns="0" bIns="0" anchor="t">
            <a:noAutofit/>
          </a:bodyPr>
          <a:lstStyle/>
          <a:p>
            <a:pPr>
              <a:lnSpc>
                <a:spcPct val="95000"/>
              </a:lnSpc>
              <a:buNone/>
            </a:pPr>
            <a:r>
              <a:rPr lang="en-US" sz="1600" b="1" dirty="0">
                <a:solidFill>
                  <a:srgbClr val="F5F7FA"/>
                </a:solidFill>
                <a:latin typeface="IBM Plex Sans" pitchFamily="34" charset="0"/>
                <a:ea typeface="IBM Plex Sans" pitchFamily="34" charset="-122"/>
                <a:cs typeface="IBM Plex Sans" pitchFamily="34" charset="-120"/>
              </a:rPr>
              <a:t>Andy Barnes</a:t>
            </a:r>
          </a:p>
        </p:txBody>
      </p:sp>
      <p:sp>
        <p:nvSpPr>
          <p:cNvPr id="94" name="Bio 95"/>
          <p:cNvSpPr txBox="1"/>
          <p:nvPr/>
        </p:nvSpPr>
        <p:spPr>
          <a:xfrm>
            <a:off x="5339080" y="3733800"/>
            <a:ext cx="1513840" cy="508000"/>
          </a:xfrm>
          <a:prstGeom prst="rect">
            <a:avLst/>
          </a:prstGeom>
          <a:noFill/>
        </p:spPr>
        <p:txBody>
          <a:bodyPr wrap="square" lIns="0" tIns="0" rIns="0" bIns="0" anchor="t">
            <a:noAutofit/>
          </a:bodyPr>
          <a:lstStyle/>
          <a:p>
            <a:pPr>
              <a:lnSpc>
                <a:spcPct val="95000"/>
              </a:lnSpc>
              <a:buNone/>
            </a:pPr>
            <a:r>
              <a:rPr lang="en-US" sz="1400" b="1" dirty="0">
                <a:solidFill>
                  <a:srgbClr val="F2762E"/>
                </a:solidFill>
                <a:latin typeface="IBM Plex Sans" pitchFamily="34" charset="0"/>
                <a:ea typeface="IBM Plex Sans" pitchFamily="34" charset="-122"/>
                <a:cs typeface="IBM Plex Sans" pitchFamily="34" charset="-120"/>
              </a:rPr>
              <a:t>Chief Architect, MREF</a:t>
            </a:r>
          </a:p>
        </p:txBody>
      </p:sp>
      <p:sp>
        <p:nvSpPr>
          <p:cNvPr id="95" name="Bio 96"/>
          <p:cNvSpPr txBox="1"/>
          <p:nvPr/>
        </p:nvSpPr>
        <p:spPr>
          <a:xfrm>
            <a:off x="5339080" y="4318000"/>
            <a:ext cx="1513840" cy="1320800"/>
          </a:xfrm>
          <a:prstGeom prst="rect">
            <a:avLst/>
          </a:prstGeom>
          <a:noFill/>
        </p:spPr>
        <p:txBody>
          <a:bodyPr wrap="square" lIns="0" tIns="0" rIns="0" bIns="0" anchor="t">
            <a:noAutofit/>
          </a:bodyPr>
          <a:lstStyle/>
          <a:p>
            <a:pPr>
              <a:lnSpc>
                <a:spcPct val="95000"/>
              </a:lnSpc>
              <a:buNone/>
            </a:pPr>
            <a:r>
              <a:rPr lang="en-US" sz="1400" b="1" dirty="0">
                <a:solidFill>
                  <a:srgbClr val="D5DCE6"/>
                </a:solidFill>
                <a:latin typeface="IBM Plex Sans" pitchFamily="34" charset="0"/>
                <a:ea typeface="IBM Plex Sans" pitchFamily="34" charset="-122"/>
                <a:cs typeface="IBM Plex Sans" pitchFamily="34" charset="-120"/>
              </a:rPr>
              <a:t>IBM</a:t>
            </a:r>
          </a:p>
          <a:p>
            <a:pPr>
              <a:lnSpc>
                <a:spcPct val="95000"/>
              </a:lnSpc>
              <a:spcBef>
                <a:spcPts val="400"/>
              </a:spcBef>
              <a:buNone/>
            </a:pPr>
            <a:r>
              <a:rPr lang="en-US" sz="1400" dirty="0">
                <a:solidFill>
                  <a:srgbClr val="93A1B4"/>
                </a:solidFill>
                <a:latin typeface="IBM Plex Sans" pitchFamily="34" charset="0"/>
                <a:ea typeface="IBM Plex Sans" pitchFamily="34" charset="-122"/>
                <a:cs typeface="IBM Plex Sans" pitchFamily="34" charset="-120"/>
              </a:rPr>
              <a:t>Lead Technical Product Manager</a:t>
            </a:r>
          </a:p>
        </p:txBody>
      </p:sp>
      <p:sp>
        <p:nvSpPr>
          <p:cNvPr id="96" name="Bio 97"/>
          <p:cNvSpPr txBox="1"/>
          <p:nvPr/>
        </p:nvSpPr>
        <p:spPr>
          <a:xfrm>
            <a:off x="7487920" y="3149600"/>
            <a:ext cx="1513840" cy="533400"/>
          </a:xfrm>
          <a:prstGeom prst="rect">
            <a:avLst/>
          </a:prstGeom>
          <a:noFill/>
        </p:spPr>
        <p:txBody>
          <a:bodyPr wrap="square" lIns="0" tIns="0" rIns="0" bIns="0" anchor="t">
            <a:noAutofit/>
          </a:bodyPr>
          <a:lstStyle/>
          <a:p>
            <a:pPr>
              <a:lnSpc>
                <a:spcPct val="95000"/>
              </a:lnSpc>
              <a:buNone/>
            </a:pPr>
            <a:r>
              <a:rPr lang="en-US" sz="1600" b="1" dirty="0">
                <a:solidFill>
                  <a:srgbClr val="F5F7FA"/>
                </a:solidFill>
                <a:latin typeface="IBM Plex Sans" pitchFamily="34" charset="0"/>
                <a:ea typeface="IBM Plex Sans" pitchFamily="34" charset="-122"/>
                <a:cs typeface="IBM Plex Sans" pitchFamily="34" charset="-120"/>
              </a:rPr>
              <a:t>Stephanie Neves</a:t>
            </a:r>
          </a:p>
        </p:txBody>
      </p:sp>
      <p:sp>
        <p:nvSpPr>
          <p:cNvPr id="97" name="Bio 98"/>
          <p:cNvSpPr txBox="1"/>
          <p:nvPr/>
        </p:nvSpPr>
        <p:spPr>
          <a:xfrm>
            <a:off x="7487920" y="3733800"/>
            <a:ext cx="1513840" cy="508000"/>
          </a:xfrm>
          <a:prstGeom prst="rect">
            <a:avLst/>
          </a:prstGeom>
          <a:noFill/>
        </p:spPr>
        <p:txBody>
          <a:bodyPr wrap="square" lIns="0" tIns="0" rIns="0" bIns="0" anchor="t">
            <a:noAutofit/>
          </a:bodyPr>
          <a:lstStyle/>
          <a:p>
            <a:pPr>
              <a:lnSpc>
                <a:spcPct val="95000"/>
              </a:lnSpc>
              <a:buNone/>
            </a:pPr>
            <a:r>
              <a:rPr lang="en-US" sz="1400" b="1" dirty="0">
                <a:solidFill>
                  <a:srgbClr val="F2762E"/>
                </a:solidFill>
                <a:latin typeface="IBM Plex Sans" pitchFamily="34" charset="0"/>
                <a:ea typeface="IBM Plex Sans" pitchFamily="34" charset="-122"/>
                <a:cs typeface="IBM Plex Sans" pitchFamily="34" charset="-120"/>
              </a:rPr>
              <a:t>Senior Business Analyst</a:t>
            </a:r>
          </a:p>
        </p:txBody>
      </p:sp>
      <p:sp>
        <p:nvSpPr>
          <p:cNvPr id="98" name="Bio 99"/>
          <p:cNvSpPr txBox="1"/>
          <p:nvPr/>
        </p:nvSpPr>
        <p:spPr>
          <a:xfrm>
            <a:off x="7487920" y="4318000"/>
            <a:ext cx="1513840" cy="1320800"/>
          </a:xfrm>
          <a:prstGeom prst="rect">
            <a:avLst/>
          </a:prstGeom>
          <a:noFill/>
        </p:spPr>
        <p:txBody>
          <a:bodyPr wrap="square" lIns="0" tIns="0" rIns="0" bIns="0" anchor="t">
            <a:noAutofit/>
          </a:bodyPr>
          <a:lstStyle/>
          <a:p>
            <a:pPr>
              <a:lnSpc>
                <a:spcPct val="95000"/>
              </a:lnSpc>
              <a:buNone/>
            </a:pPr>
            <a:r>
              <a:rPr lang="en-US" sz="1400" b="1" dirty="0">
                <a:solidFill>
                  <a:srgbClr val="D5DCE6"/>
                </a:solidFill>
                <a:latin typeface="IBM Plex Sans" pitchFamily="34" charset="0"/>
                <a:ea typeface="IBM Plex Sans" pitchFamily="34" charset="-122"/>
                <a:cs typeface="IBM Plex Sans" pitchFamily="34" charset="-120"/>
              </a:rPr>
              <a:t>Arizona DOT</a:t>
            </a:r>
          </a:p>
          <a:p>
            <a:pPr>
              <a:lnSpc>
                <a:spcPct val="95000"/>
              </a:lnSpc>
              <a:spcBef>
                <a:spcPts val="400"/>
              </a:spcBef>
              <a:buNone/>
            </a:pPr>
            <a:r>
              <a:rPr lang="en-US" sz="1400" dirty="0">
                <a:solidFill>
                  <a:srgbClr val="93A1B4"/>
                </a:solidFill>
                <a:latin typeface="IBM Plex Sans" pitchFamily="34" charset="0"/>
                <a:ea typeface="IBM Plex Sans" pitchFamily="34" charset="-122"/>
                <a:cs typeface="IBM Plex Sans" pitchFamily="34" charset="-120"/>
              </a:rPr>
              <a:t>IBM Champion and MREF SME</a:t>
            </a:r>
          </a:p>
        </p:txBody>
      </p:sp>
      <p:sp>
        <p:nvSpPr>
          <p:cNvPr id="99" name="Bio 100"/>
          <p:cNvSpPr txBox="1"/>
          <p:nvPr/>
        </p:nvSpPr>
        <p:spPr>
          <a:xfrm>
            <a:off x="1041400" y="3149600"/>
            <a:ext cx="1513840" cy="533400"/>
          </a:xfrm>
          <a:prstGeom prst="rect">
            <a:avLst/>
          </a:prstGeom>
          <a:noFill/>
        </p:spPr>
        <p:txBody>
          <a:bodyPr wrap="square" lIns="0" tIns="0" rIns="0" bIns="0" anchor="t">
            <a:noAutofit/>
          </a:bodyPr>
          <a:lstStyle/>
          <a:p>
            <a:pPr>
              <a:lnSpc>
                <a:spcPct val="95000"/>
              </a:lnSpc>
              <a:buNone/>
            </a:pPr>
            <a:r>
              <a:rPr lang="en-US" sz="1600" b="1" dirty="0">
                <a:solidFill>
                  <a:srgbClr val="F5F7FA"/>
                </a:solidFill>
                <a:latin typeface="IBM Plex Sans" pitchFamily="34" charset="0"/>
                <a:ea typeface="IBM Plex Sans" pitchFamily="34" charset="-122"/>
                <a:cs typeface="IBM Plex Sans" pitchFamily="34" charset="-120"/>
              </a:rPr>
              <a:t>Ahren Lembke-Windler</a:t>
            </a:r>
          </a:p>
        </p:txBody>
      </p:sp>
      <p:sp>
        <p:nvSpPr>
          <p:cNvPr id="100" name="Bio 101"/>
          <p:cNvSpPr txBox="1"/>
          <p:nvPr/>
        </p:nvSpPr>
        <p:spPr>
          <a:xfrm>
            <a:off x="1041400" y="3733800"/>
            <a:ext cx="1513840" cy="508000"/>
          </a:xfrm>
          <a:prstGeom prst="rect">
            <a:avLst/>
          </a:prstGeom>
          <a:noFill/>
        </p:spPr>
        <p:txBody>
          <a:bodyPr wrap="square" lIns="0" tIns="0" rIns="0" bIns="0" anchor="t">
            <a:noAutofit/>
          </a:bodyPr>
          <a:lstStyle/>
          <a:p>
            <a:pPr>
              <a:lnSpc>
                <a:spcPct val="95000"/>
              </a:lnSpc>
              <a:buNone/>
            </a:pPr>
            <a:r>
              <a:rPr lang="en-US" sz="1400" b="1" dirty="0">
                <a:solidFill>
                  <a:srgbClr val="F2762E"/>
                </a:solidFill>
                <a:latin typeface="IBM Plex Sans" pitchFamily="34" charset="0"/>
                <a:ea typeface="IBM Plex Sans" pitchFamily="34" charset="-122"/>
                <a:cs typeface="IBM Plex Sans" pitchFamily="34" charset="-120"/>
              </a:rPr>
              <a:t>Fearless Ideator</a:t>
            </a:r>
          </a:p>
        </p:txBody>
      </p:sp>
      <p:sp>
        <p:nvSpPr>
          <p:cNvPr id="101" name="Bio 102"/>
          <p:cNvSpPr txBox="1"/>
          <p:nvPr/>
        </p:nvSpPr>
        <p:spPr>
          <a:xfrm>
            <a:off x="1041400" y="4318000"/>
            <a:ext cx="1513840" cy="1320800"/>
          </a:xfrm>
          <a:prstGeom prst="rect">
            <a:avLst/>
          </a:prstGeom>
          <a:noFill/>
        </p:spPr>
        <p:txBody>
          <a:bodyPr wrap="square" lIns="0" tIns="0" rIns="0" bIns="0" anchor="t">
            <a:noAutofit/>
          </a:bodyPr>
          <a:lstStyle/>
          <a:p>
            <a:pPr>
              <a:lnSpc>
                <a:spcPct val="95000"/>
              </a:lnSpc>
              <a:buNone/>
            </a:pPr>
            <a:r>
              <a:rPr lang="en-US" sz="1400" b="1" dirty="0">
                <a:solidFill>
                  <a:srgbClr val="D5DCE6"/>
                </a:solidFill>
                <a:latin typeface="IBM Plex Sans" pitchFamily="34" charset="0"/>
                <a:ea typeface="IBM Plex Sans" pitchFamily="34" charset="-122"/>
                <a:cs typeface="IBM Plex Sans" pitchFamily="34" charset="-120"/>
              </a:rPr>
              <a:t>Llama</a:t>
            </a:r>
          </a:p>
          <a:p>
            <a:pPr>
              <a:lnSpc>
                <a:spcPct val="95000"/>
              </a:lnSpc>
              <a:spcBef>
                <a:spcPts val="400"/>
              </a:spcBef>
              <a:buNone/>
            </a:pPr>
            <a:r>
              <a:rPr lang="en-US" sz="1400" dirty="0">
                <a:solidFill>
                  <a:srgbClr val="93A1B4"/>
                </a:solidFill>
                <a:latin typeface="IBM Plex Sans" pitchFamily="34" charset="0"/>
                <a:ea typeface="IBM Plex Sans" pitchFamily="34" charset="-122"/>
                <a:cs typeface="IBM Plex Sans" pitchFamily="34" charset="-120"/>
              </a:rPr>
              <a:t>20+ years at ADP, SunTrust, Airbus, GSK, and Dell</a:t>
            </a:r>
          </a:p>
        </p:txBody>
      </p:sp>
      <p:sp>
        <p:nvSpPr>
          <p:cNvPr id="102" name="Bio 103"/>
          <p:cNvSpPr txBox="1"/>
          <p:nvPr/>
        </p:nvSpPr>
        <p:spPr>
          <a:xfrm>
            <a:off x="3190240" y="3149600"/>
            <a:ext cx="1513840" cy="533400"/>
          </a:xfrm>
          <a:prstGeom prst="rect">
            <a:avLst/>
          </a:prstGeom>
          <a:noFill/>
        </p:spPr>
        <p:txBody>
          <a:bodyPr wrap="square" lIns="0" tIns="0" rIns="0" bIns="0" anchor="t">
            <a:noAutofit/>
          </a:bodyPr>
          <a:lstStyle/>
          <a:p>
            <a:pPr>
              <a:lnSpc>
                <a:spcPct val="95000"/>
              </a:lnSpc>
              <a:buNone/>
            </a:pPr>
            <a:r>
              <a:rPr lang="en-US" sz="1600" b="1" dirty="0">
                <a:solidFill>
                  <a:srgbClr val="F5F7FA"/>
                </a:solidFill>
                <a:latin typeface="IBM Plex Sans" pitchFamily="34" charset="0"/>
                <a:ea typeface="IBM Plex Sans" pitchFamily="34" charset="-122"/>
                <a:cs typeface="IBM Plex Sans" pitchFamily="34" charset="-120"/>
              </a:rPr>
              <a:t>Judith Kilthau</a:t>
            </a:r>
          </a:p>
        </p:txBody>
      </p:sp>
      <p:sp>
        <p:nvSpPr>
          <p:cNvPr id="103" name="Bio 104"/>
          <p:cNvSpPr txBox="1"/>
          <p:nvPr/>
        </p:nvSpPr>
        <p:spPr>
          <a:xfrm>
            <a:off x="3190240" y="3733800"/>
            <a:ext cx="1513840" cy="508000"/>
          </a:xfrm>
          <a:prstGeom prst="rect">
            <a:avLst/>
          </a:prstGeom>
          <a:noFill/>
        </p:spPr>
        <p:txBody>
          <a:bodyPr wrap="square" lIns="0" tIns="0" rIns="0" bIns="0" anchor="t">
            <a:noAutofit/>
          </a:bodyPr>
          <a:lstStyle/>
          <a:p>
            <a:pPr>
              <a:lnSpc>
                <a:spcPct val="95000"/>
              </a:lnSpc>
              <a:buNone/>
            </a:pPr>
            <a:r>
              <a:rPr lang="en-US" sz="1400" b="1" dirty="0">
                <a:solidFill>
                  <a:srgbClr val="F2762E"/>
                </a:solidFill>
                <a:latin typeface="IBM Plex Sans" pitchFamily="34" charset="0"/>
                <a:ea typeface="IBM Plex Sans" pitchFamily="34" charset="-122"/>
                <a:cs typeface="IBM Plex Sans" pitchFamily="34" charset="-120"/>
              </a:rPr>
              <a:t>The Simplifier</a:t>
            </a:r>
          </a:p>
        </p:txBody>
      </p:sp>
      <p:sp>
        <p:nvSpPr>
          <p:cNvPr id="104" name="Bio 105"/>
          <p:cNvSpPr txBox="1"/>
          <p:nvPr/>
        </p:nvSpPr>
        <p:spPr>
          <a:xfrm>
            <a:off x="3190240" y="4318000"/>
            <a:ext cx="1513840" cy="1320800"/>
          </a:xfrm>
          <a:prstGeom prst="rect">
            <a:avLst/>
          </a:prstGeom>
          <a:noFill/>
        </p:spPr>
        <p:txBody>
          <a:bodyPr wrap="square" lIns="0" tIns="0" rIns="0" bIns="0" anchor="t">
            <a:noAutofit/>
          </a:bodyPr>
          <a:lstStyle/>
          <a:p>
            <a:pPr>
              <a:lnSpc>
                <a:spcPct val="95000"/>
              </a:lnSpc>
              <a:buNone/>
            </a:pPr>
            <a:r>
              <a:rPr lang="en-US" sz="1400" b="1" dirty="0">
                <a:solidFill>
                  <a:srgbClr val="D5DCE6"/>
                </a:solidFill>
                <a:latin typeface="IBM Plex Sans" pitchFamily="34" charset="0"/>
                <a:ea typeface="IBM Plex Sans" pitchFamily="34" charset="-122"/>
                <a:cs typeface="IBM Plex Sans" pitchFamily="34" charset="-120"/>
              </a:rPr>
              <a:t>Llama</a:t>
            </a:r>
          </a:p>
          <a:p>
            <a:pPr>
              <a:lnSpc>
                <a:spcPct val="95000"/>
              </a:lnSpc>
              <a:spcBef>
                <a:spcPts val="400"/>
              </a:spcBef>
              <a:buNone/>
            </a:pPr>
            <a:r>
              <a:rPr lang="en-US" sz="1400" dirty="0">
                <a:solidFill>
                  <a:srgbClr val="93A1B4"/>
                </a:solidFill>
                <a:latin typeface="IBM Plex Sans" pitchFamily="34" charset="0"/>
                <a:ea typeface="IBM Plex Sans" pitchFamily="34" charset="-122"/>
                <a:cs typeface="IBM Plex Sans" pitchFamily="34" charset="-120"/>
              </a:rPr>
              <a:t>Delivery at Lockheed Martin, ADP, U.S. Courts, and JLL</a:t>
            </a:r>
          </a:p>
        </p:txBody>
      </p:sp>
    </p:spTree>
    <p:extLst>
      <p:ext uri="{BB962C8B-B14F-4D97-AF65-F5344CB8AC3E}">
        <p14:creationId xmlns:p14="http://schemas.microsoft.com/office/powerpoint/2010/main" val="25634497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420"/>
        </a:solidFill>
        <a:effectLst/>
      </p:bgPr>
    </p:bg>
    <p:spTree>
      <p:nvGrpSpPr>
        <p:cNvPr id="1" name=""/>
        <p:cNvGrpSpPr/>
        <p:nvPr/>
      </p:nvGrpSpPr>
      <p:grpSpPr>
        <a:xfrm>
          <a:off x="0" y="0"/>
          <a:ext cx="0" cy="0"/>
          <a:chOff x="0" y="0"/>
          <a:chExt cx="0" cy="0"/>
        </a:xfrm>
      </p:grpSpPr>
      <p:sp>
        <p:nvSpPr>
          <p:cNvPr id="3" name="Text 1"/>
          <p:cNvSpPr/>
          <p:nvPr/>
        </p:nvSpPr>
        <p:spPr>
          <a:xfrm>
            <a:off x="1937404" y="3175000"/>
            <a:ext cx="3254703" cy="695920"/>
          </a:xfrm>
          <a:prstGeom prst="rect">
            <a:avLst/>
          </a:prstGeom>
          <a:noFill/>
          <a:ln/>
        </p:spPr>
        <p:txBody>
          <a:bodyPr wrap="square" lIns="0" tIns="0" rIns="0" bIns="0" rtlCol="0" anchor="t">
            <a:normAutofit/>
          </a:bodyPr>
          <a:lstStyle/>
          <a:p>
            <a:pPr marL="0" indent="0" algn="l">
              <a:lnSpc>
                <a:spcPts val="5280"/>
              </a:lnSpc>
              <a:buNone/>
            </a:pPr>
            <a:r>
              <a:rPr lang="en-US" sz="4800" b="1" dirty="0">
                <a:solidFill>
                  <a:srgbClr val="F2762E"/>
                </a:solidFill>
                <a:latin typeface="IBM Plex Sans" pitchFamily="34" charset="0"/>
                <a:ea typeface="IBM Plex Sans" pitchFamily="34" charset="-122"/>
                <a:cs typeface="IBM Plex Sans" pitchFamily="34" charset="-120"/>
              </a:rPr>
              <a:t>Questions?</a:t>
            </a:r>
            <a:endParaRPr lang="en-US" sz="4800" dirty="0">
              <a:solidFill>
                <a:srgbClr val="F2762E"/>
              </a:solidFill>
            </a:endParaRPr>
          </a:p>
        </p:txBody>
      </p:sp>
      <p:sp>
        <p:nvSpPr>
          <p:cNvPr id="4" name="Shape 2"/>
          <p:cNvSpPr/>
          <p:nvPr/>
        </p:nvSpPr>
        <p:spPr>
          <a:xfrm>
            <a:off x="6872020" y="1812695"/>
            <a:ext cx="4318000" cy="3137679"/>
          </a:xfrm>
          <a:prstGeom prst="roundRect">
            <a:avLst>
              <a:gd name="adj" fmla="val 2941"/>
            </a:avLst>
          </a:prstGeom>
          <a:solidFill>
            <a:srgbClr val="101B2D"/>
          </a:solidFill>
          <a:ln/>
        </p:spPr>
        <p:txBody>
          <a:bodyPr/>
          <a:lstStyle/>
          <a:p>
            <a:endParaRPr lang="en-US" sz="2800" dirty="0"/>
          </a:p>
        </p:txBody>
      </p:sp>
      <p:sp>
        <p:nvSpPr>
          <p:cNvPr id="5" name="Text 3"/>
          <p:cNvSpPr/>
          <p:nvPr/>
        </p:nvSpPr>
        <p:spPr>
          <a:xfrm>
            <a:off x="7176820" y="2125037"/>
            <a:ext cx="3819652" cy="373326"/>
          </a:xfrm>
          <a:prstGeom prst="rect">
            <a:avLst/>
          </a:prstGeom>
          <a:noFill/>
          <a:ln/>
        </p:spPr>
        <p:txBody>
          <a:bodyPr wrap="square" lIns="0" tIns="0" rIns="0" bIns="0" rtlCol="0" anchor="t">
            <a:normAutofit/>
          </a:bodyPr>
          <a:lstStyle/>
          <a:p>
            <a:pPr marL="0" indent="0" algn="l">
              <a:lnSpc>
                <a:spcPts val="1540"/>
              </a:lnSpc>
              <a:buNone/>
            </a:pPr>
            <a:r>
              <a:rPr lang="en-US" sz="2000" b="1" kern="0" spc="100" dirty="0">
                <a:solidFill>
                  <a:srgbClr val="93A1B4"/>
                </a:solidFill>
                <a:latin typeface="IBM Plex Sans" pitchFamily="34" charset="0"/>
                <a:ea typeface="IBM Plex Sans" pitchFamily="34" charset="-122"/>
                <a:cs typeface="IBM Plex Sans" pitchFamily="34" charset="-120"/>
              </a:rPr>
              <a:t>GOOD TO KNOW</a:t>
            </a:r>
            <a:endParaRPr lang="en-US" sz="2000" dirty="0"/>
          </a:p>
        </p:txBody>
      </p:sp>
      <p:sp>
        <p:nvSpPr>
          <p:cNvPr id="6" name="Text 4"/>
          <p:cNvSpPr/>
          <p:nvPr/>
        </p:nvSpPr>
        <p:spPr>
          <a:xfrm>
            <a:off x="7176820" y="2599930"/>
            <a:ext cx="3819652" cy="508553"/>
          </a:xfrm>
          <a:prstGeom prst="rect">
            <a:avLst/>
          </a:prstGeom>
          <a:noFill/>
          <a:ln/>
        </p:spPr>
        <p:txBody>
          <a:bodyPr wrap="square" lIns="0" tIns="0" rIns="0" bIns="0" rtlCol="0" anchor="t">
            <a:noAutofit/>
          </a:bodyPr>
          <a:lstStyle/>
          <a:p>
            <a:pPr marL="0" indent="0" algn="l">
              <a:buNone/>
            </a:pPr>
            <a:r>
              <a:rPr lang="en-US" sz="2000" b="1" dirty="0">
                <a:solidFill>
                  <a:srgbClr val="F5F7FA"/>
                </a:solidFill>
                <a:latin typeface="IBM Plex Sans" pitchFamily="34" charset="0"/>
                <a:ea typeface="IBM Plex Sans" pitchFamily="34" charset="-122"/>
                <a:cs typeface="IBM Plex Sans" pitchFamily="34" charset="-120"/>
              </a:rPr>
              <a:t>Registration closes Dec 18, 2026</a:t>
            </a:r>
            <a:endParaRPr lang="en-US" sz="2000" dirty="0"/>
          </a:p>
        </p:txBody>
      </p:sp>
      <p:sp>
        <p:nvSpPr>
          <p:cNvPr id="10" name="Text 8"/>
          <p:cNvSpPr/>
          <p:nvPr/>
        </p:nvSpPr>
        <p:spPr>
          <a:xfrm>
            <a:off x="7176820" y="3737211"/>
            <a:ext cx="3819652" cy="238720"/>
          </a:xfrm>
          <a:prstGeom prst="rect">
            <a:avLst/>
          </a:prstGeom>
          <a:noFill/>
          <a:ln/>
        </p:spPr>
        <p:txBody>
          <a:bodyPr wrap="square" lIns="0" tIns="0" rIns="0" bIns="0" rtlCol="0" anchor="t"/>
          <a:lstStyle/>
          <a:p>
            <a:pPr marL="0" indent="0" algn="l">
              <a:lnSpc>
                <a:spcPts val="1680"/>
              </a:lnSpc>
              <a:buNone/>
            </a:pPr>
            <a:r>
              <a:rPr lang="en-US" sz="2000" b="1" dirty="0">
                <a:solidFill>
                  <a:srgbClr val="F5F7FA"/>
                </a:solidFill>
                <a:latin typeface="IBM Plex Sans" pitchFamily="34" charset="0"/>
                <a:ea typeface="IBM Plex Sans" pitchFamily="34" charset="-122"/>
                <a:cs typeface="IBM Plex Sans" pitchFamily="34" charset="-120"/>
              </a:rPr>
              <a:t>General or Sponsorship Questions?</a:t>
            </a:r>
            <a:endParaRPr lang="en-US" sz="2000" dirty="0"/>
          </a:p>
        </p:txBody>
      </p:sp>
      <p:sp>
        <p:nvSpPr>
          <p:cNvPr id="11" name="Text 9"/>
          <p:cNvSpPr/>
          <p:nvPr/>
        </p:nvSpPr>
        <p:spPr>
          <a:xfrm>
            <a:off x="7176820" y="4253111"/>
            <a:ext cx="3819652" cy="416454"/>
          </a:xfrm>
          <a:prstGeom prst="rect">
            <a:avLst/>
          </a:prstGeom>
          <a:noFill/>
          <a:ln/>
        </p:spPr>
        <p:txBody>
          <a:bodyPr wrap="square" lIns="0" tIns="0" rIns="0" bIns="0" rtlCol="0" anchor="t">
            <a:normAutofit/>
          </a:bodyPr>
          <a:lstStyle/>
          <a:p>
            <a:pPr marL="0" indent="0" algn="l">
              <a:lnSpc>
                <a:spcPts val="1540"/>
              </a:lnSpc>
              <a:buNone/>
            </a:pPr>
            <a:r>
              <a:rPr lang="en-US" sz="1600" dirty="0">
                <a:solidFill>
                  <a:srgbClr val="93A1B4"/>
                </a:solidFill>
                <a:latin typeface="IBM Plex Sans" pitchFamily="34" charset="0"/>
                <a:ea typeface="IBM Plex Sans" pitchFamily="34" charset="-122"/>
                <a:cs typeface="IBM Plex Sans" pitchFamily="34" charset="-120"/>
              </a:rPr>
              <a:t>Reach out to our team at </a:t>
            </a:r>
            <a:r>
              <a:rPr lang="en-US" sz="1600" dirty="0" err="1">
                <a:solidFill>
                  <a:srgbClr val="93A1B4"/>
                </a:solidFill>
                <a:latin typeface="IBM Plex Sans" pitchFamily="34" charset="0"/>
                <a:ea typeface="IBM Plex Sans" pitchFamily="34" charset="-122"/>
                <a:cs typeface="IBM Plex Sans" pitchFamily="34" charset="-120"/>
              </a:rPr>
              <a:t>MAXCON@liquidenterprise.com</a:t>
            </a:r>
            <a:endParaRPr lang="en-US" sz="1600" dirty="0"/>
          </a:p>
        </p:txBody>
      </p:sp>
      <p:sp>
        <p:nvSpPr>
          <p:cNvPr id="12" name="Text 10"/>
          <p:cNvSpPr/>
          <p:nvPr/>
        </p:nvSpPr>
        <p:spPr>
          <a:xfrm>
            <a:off x="812800" y="6256077"/>
            <a:ext cx="1898653" cy="220927"/>
          </a:xfrm>
          <a:prstGeom prst="rect">
            <a:avLst/>
          </a:prstGeom>
          <a:noFill/>
          <a:ln/>
        </p:spPr>
        <p:txBody>
          <a:bodyPr wrap="square" lIns="0" tIns="0" rIns="0" bIns="0" rtlCol="0" anchor="t">
            <a:normAutofit/>
          </a:bodyPr>
          <a:lstStyle/>
          <a:p>
            <a:pPr marL="0" indent="0" algn="l">
              <a:lnSpc>
                <a:spcPts val="1540"/>
              </a:lnSpc>
              <a:buNone/>
            </a:pPr>
            <a:r>
              <a:rPr lang="en-US" sz="1100" dirty="0">
                <a:solidFill>
                  <a:srgbClr val="5C6B80"/>
                </a:solidFill>
                <a:latin typeface="IBM Plex Sans" pitchFamily="34" charset="0"/>
                <a:ea typeface="IBM Plex Sans" pitchFamily="34" charset="-122"/>
                <a:cs typeface="IBM Plex Sans" pitchFamily="34" charset="-120"/>
              </a:rPr>
              <a:t>liquidenterprise.com/maxcon</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A1420"/>
        </a:solidFill>
        <a:effectLst/>
      </p:bgPr>
    </p:bg>
    <p:spTree>
      <p:nvGrpSpPr>
        <p:cNvPr id="1" name=""/>
        <p:cNvGrpSpPr/>
        <p:nvPr/>
      </p:nvGrpSpPr>
      <p:grpSpPr>
        <a:xfrm>
          <a:off x="0" y="0"/>
          <a:ext cx="0" cy="0"/>
          <a:chOff x="0" y="0"/>
          <a:chExt cx="0" cy="0"/>
        </a:xfrm>
      </p:grpSpPr>
      <p:sp>
        <p:nvSpPr>
          <p:cNvPr id="48" name="Shape 22">
            <a:extLst>
              <a:ext uri="{FF2B5EF4-FFF2-40B4-BE49-F238E27FC236}">
                <a16:creationId xmlns:a16="http://schemas.microsoft.com/office/drawing/2014/main" id="{DD55BBF6-BD20-A9D2-0D77-EE08A93B45CE}"/>
              </a:ext>
            </a:extLst>
          </p:cNvPr>
          <p:cNvSpPr/>
          <p:nvPr/>
        </p:nvSpPr>
        <p:spPr>
          <a:xfrm>
            <a:off x="7893812" y="3024537"/>
            <a:ext cx="3454400" cy="1406148"/>
          </a:xfrm>
          <a:prstGeom prst="roundRect">
            <a:avLst>
              <a:gd name="adj" fmla="val 8176"/>
            </a:avLst>
          </a:prstGeom>
          <a:solidFill>
            <a:schemeClr val="tx1">
              <a:lumMod val="75000"/>
              <a:lumOff val="25000"/>
            </a:schemeClr>
          </a:solidFill>
          <a:ln/>
        </p:spPr>
        <p:txBody>
          <a:bodyPr/>
          <a:lstStyle/>
          <a:p>
            <a:endParaRPr lang="en-US" sz="2400" dirty="0">
              <a:solidFill>
                <a:schemeClr val="bg2">
                  <a:lumMod val="90000"/>
                </a:schemeClr>
              </a:solidFill>
              <a:latin typeface="Calibri" panose="020F0502020204030204"/>
            </a:endParaRPr>
          </a:p>
        </p:txBody>
      </p:sp>
      <p:sp>
        <p:nvSpPr>
          <p:cNvPr id="2" name="Text 0"/>
          <p:cNvSpPr/>
          <p:nvPr/>
        </p:nvSpPr>
        <p:spPr>
          <a:xfrm>
            <a:off x="812800" y="812800"/>
            <a:ext cx="10883392" cy="411480"/>
          </a:xfrm>
          <a:prstGeom prst="rect">
            <a:avLst/>
          </a:prstGeom>
          <a:noFill/>
          <a:ln/>
        </p:spPr>
        <p:txBody>
          <a:bodyPr wrap="none" lIns="0" tIns="0" rIns="0" bIns="0" rtlCol="0" anchor="t">
            <a:noAutofit/>
          </a:bodyPr>
          <a:lstStyle/>
          <a:p>
            <a:pPr marL="0" marR="0" lvl="0" indent="0" algn="l" defTabSz="914400" rtl="0" eaLnBrk="1" fontAlgn="auto" latinLnBrk="0" hangingPunct="1">
              <a:lnSpc>
                <a:spcPts val="1540"/>
              </a:lnSpc>
              <a:spcBef>
                <a:spcPts val="0"/>
              </a:spcBef>
              <a:spcAft>
                <a:spcPts val="0"/>
              </a:spcAft>
              <a:buClrTx/>
              <a:buSzTx/>
              <a:buFontTx/>
              <a:buNone/>
              <a:tabLst/>
              <a:defRPr/>
            </a:pPr>
            <a:r>
              <a:rPr kumimoji="0" lang="en-US" sz="2400" b="1" i="0" u="none" strike="noStrike" kern="0" cap="none" spc="150" normalizeH="0" baseline="0" noProof="0" dirty="0">
                <a:ln>
                  <a:noFill/>
                </a:ln>
                <a:solidFill>
                  <a:srgbClr val="F2762E"/>
                </a:solidFill>
                <a:effectLst/>
                <a:uLnTx/>
                <a:uFillTx/>
                <a:latin typeface="IBM Plex Sans" pitchFamily="34" charset="0"/>
                <a:ea typeface="IBM Plex Sans" pitchFamily="34" charset="-122"/>
                <a:cs typeface="IBM Plex Sans" pitchFamily="34" charset="-120"/>
              </a:rPr>
              <a:t>MREF SESSIONS ON THE AGENDA</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781812" y="1463087"/>
            <a:ext cx="3454400" cy="1385899"/>
          </a:xfrm>
          <a:prstGeom prst="roundRect">
            <a:avLst>
              <a:gd name="adj" fmla="val 9306"/>
            </a:avLst>
          </a:prstGeom>
          <a:solidFill>
            <a:schemeClr val="tx1">
              <a:lumMod val="75000"/>
              <a:lumOff val="25000"/>
            </a:scheme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noProof="0" dirty="0">
              <a:ln>
                <a:noFill/>
              </a:ln>
              <a:solidFill>
                <a:schemeClr val="bg2">
                  <a:lumMod val="90000"/>
                </a:schemeClr>
              </a:solidFill>
              <a:effectLst/>
              <a:uLnTx/>
              <a:uFillTx/>
              <a:latin typeface="Calibri" panose="020F0502020204030204"/>
              <a:ea typeface="+mn-ea"/>
              <a:cs typeface="+mn-cs"/>
            </a:endParaRPr>
          </a:p>
        </p:txBody>
      </p:sp>
      <p:sp>
        <p:nvSpPr>
          <p:cNvPr id="5" name="Shape 3"/>
          <p:cNvSpPr/>
          <p:nvPr/>
        </p:nvSpPr>
        <p:spPr>
          <a:xfrm>
            <a:off x="908812" y="1566959"/>
            <a:ext cx="279400" cy="279400"/>
          </a:xfrm>
          <a:prstGeom prst="roundRect">
            <a:avLst>
              <a:gd name="adj" fmla="val 27273"/>
            </a:avLst>
          </a:prstGeom>
          <a:solidFill>
            <a:srgbClr val="3B82F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6" name="Image 0" descr="Database"/>
          <p:cNvPicPr>
            <a:picLocks noChangeAspect="1"/>
          </p:cNvPicPr>
          <p:nvPr/>
        </p:nvPicPr>
        <p:blipFill>
          <a:blip r:embed="rId3"/>
          <a:srcRect/>
          <a:stretch/>
        </p:blipFill>
        <p:spPr>
          <a:xfrm>
            <a:off x="978662" y="1636809"/>
            <a:ext cx="139700" cy="139700"/>
          </a:xfrm>
          <a:prstGeom prst="rect">
            <a:avLst/>
          </a:prstGeom>
        </p:spPr>
      </p:pic>
      <p:sp>
        <p:nvSpPr>
          <p:cNvPr id="8" name="Text 5"/>
          <p:cNvSpPr/>
          <p:nvPr/>
        </p:nvSpPr>
        <p:spPr>
          <a:xfrm>
            <a:off x="908812" y="2005020"/>
            <a:ext cx="3296412" cy="394890"/>
          </a:xfrm>
          <a:prstGeom prst="rect">
            <a:avLst/>
          </a:prstGeom>
          <a:noFill/>
          <a:ln/>
        </p:spPr>
        <p:txBody>
          <a:bodyPr wrap="square" lIns="0" tIns="0" rIns="0" bIns="0" rtlCol="0" anchor="t">
            <a:no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1" i="0" u="none" strike="noStrike" kern="1200" cap="none" spc="0" normalizeH="0" baseline="0" noProof="0" dirty="0">
                <a:ln>
                  <a:noFill/>
                </a:ln>
                <a:solidFill>
                  <a:srgbClr val="3B82F6"/>
                </a:solidFill>
                <a:effectLst/>
                <a:uLnTx/>
                <a:uFillTx/>
                <a:latin typeface="IBM Plex Sans" pitchFamily="34" charset="0"/>
                <a:ea typeface="IBM Plex Sans" pitchFamily="34" charset="-122"/>
                <a:cs typeface="IBM Plex Sans" pitchFamily="34" charset="-120"/>
              </a:rPr>
              <a:t>Migration and Upgrades from TRIRIGA to MREF</a:t>
            </a:r>
            <a:endParaRPr kumimoji="0" lang="en-US" sz="1400" b="0" i="0" u="none" strike="noStrike" kern="1200" cap="none" spc="0" normalizeH="0" baseline="0" noProof="0" dirty="0">
              <a:ln>
                <a:noFill/>
              </a:ln>
              <a:solidFill>
                <a:srgbClr val="3B82F6"/>
              </a:solidFill>
              <a:effectLst/>
              <a:uLnTx/>
              <a:uFillTx/>
              <a:latin typeface="Calibri" panose="020F0502020204030204"/>
              <a:ea typeface="+mn-ea"/>
              <a:cs typeface="+mn-cs"/>
            </a:endParaRPr>
          </a:p>
        </p:txBody>
      </p:sp>
      <p:sp>
        <p:nvSpPr>
          <p:cNvPr id="9" name="Text 6"/>
          <p:cNvSpPr/>
          <p:nvPr/>
        </p:nvSpPr>
        <p:spPr>
          <a:xfrm>
            <a:off x="908812" y="2584023"/>
            <a:ext cx="3296412" cy="17647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1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93A1B4"/>
                </a:solidFill>
                <a:effectLst/>
                <a:uLnTx/>
                <a:uFillTx/>
                <a:latin typeface="IBM Plex Sans" pitchFamily="34" charset="0"/>
                <a:ea typeface="IBM Plex Sans" pitchFamily="34" charset="-122"/>
                <a:cs typeface="IBM Plex Sans" pitchFamily="34" charset="-120"/>
              </a:rPr>
              <a:t>Andy Barnes, IBM</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p:cNvSpPr/>
          <p:nvPr/>
        </p:nvSpPr>
        <p:spPr>
          <a:xfrm>
            <a:off x="4354830" y="1463087"/>
            <a:ext cx="3454400" cy="1408808"/>
          </a:xfrm>
          <a:prstGeom prst="roundRect">
            <a:avLst>
              <a:gd name="adj" fmla="val 9306"/>
            </a:avLst>
          </a:prstGeom>
          <a:solidFill>
            <a:schemeClr val="tx1">
              <a:lumMod val="75000"/>
              <a:lumOff val="25000"/>
            </a:schemeClr>
          </a:solidFill>
          <a:ln/>
        </p:spPr>
        <p:txBody>
          <a:bodyPr/>
          <a:lstStyle/>
          <a:p>
            <a:endParaRPr lang="en-US" sz="2400">
              <a:solidFill>
                <a:schemeClr val="bg2">
                  <a:lumMod val="90000"/>
                </a:schemeClr>
              </a:solidFill>
              <a:latin typeface="Calibri" panose="020F0502020204030204"/>
            </a:endParaRPr>
          </a:p>
        </p:txBody>
      </p:sp>
      <p:sp>
        <p:nvSpPr>
          <p:cNvPr id="11" name="Shape 8"/>
          <p:cNvSpPr/>
          <p:nvPr/>
        </p:nvSpPr>
        <p:spPr>
          <a:xfrm>
            <a:off x="4464812" y="1566959"/>
            <a:ext cx="279400" cy="279400"/>
          </a:xfrm>
          <a:prstGeom prst="roundRect">
            <a:avLst>
              <a:gd name="adj" fmla="val 27273"/>
            </a:avLst>
          </a:prstGeom>
          <a:solidFill>
            <a:srgbClr val="8B5CF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Image 1" descr="Chart"/>
          <p:cNvPicPr>
            <a:picLocks noChangeAspect="1"/>
          </p:cNvPicPr>
          <p:nvPr/>
        </p:nvPicPr>
        <p:blipFill>
          <a:blip r:embed="rId4"/>
          <a:srcRect/>
          <a:stretch/>
        </p:blipFill>
        <p:spPr>
          <a:xfrm>
            <a:off x="4534662" y="1636809"/>
            <a:ext cx="139700" cy="139700"/>
          </a:xfrm>
          <a:prstGeom prst="rect">
            <a:avLst/>
          </a:prstGeom>
        </p:spPr>
      </p:pic>
      <p:sp>
        <p:nvSpPr>
          <p:cNvPr id="14" name="Text 10"/>
          <p:cNvSpPr/>
          <p:nvPr/>
        </p:nvSpPr>
        <p:spPr>
          <a:xfrm>
            <a:off x="4464812" y="1969176"/>
            <a:ext cx="3296412" cy="176213"/>
          </a:xfrm>
          <a:prstGeom prst="rect">
            <a:avLst/>
          </a:prstGeom>
          <a:noFill/>
          <a:ln/>
        </p:spPr>
        <p:txBody>
          <a:bodyPr wrap="square" lIns="0" tIns="0" rIns="0" bIns="0" rtlCol="0" anchor="t">
            <a:noAutofit/>
          </a:bodyPr>
          <a:lstStyle/>
          <a:p>
            <a:r>
              <a:rPr lang="en-US" sz="1400" b="1" dirty="0">
                <a:solidFill>
                  <a:srgbClr val="8B5CF6"/>
                </a:solidFill>
                <a:latin typeface="IBM Plex Sans" pitchFamily="34" charset="0"/>
              </a:rPr>
              <a:t>Consolidated Maximo and MREF Roadmap</a:t>
            </a:r>
          </a:p>
        </p:txBody>
      </p:sp>
      <p:sp>
        <p:nvSpPr>
          <p:cNvPr id="15" name="Text 11"/>
          <p:cNvSpPr/>
          <p:nvPr/>
        </p:nvSpPr>
        <p:spPr>
          <a:xfrm>
            <a:off x="4447794" y="2564230"/>
            <a:ext cx="3296412" cy="392539"/>
          </a:xfrm>
          <a:prstGeom prst="rect">
            <a:avLst/>
          </a:prstGeom>
          <a:noFill/>
          <a:ln/>
        </p:spPr>
        <p:txBody>
          <a:bodyPr wrap="square" lIns="0" tIns="0" rIns="0" bIns="0" rtlCol="0" anchor="t">
            <a:normAutofit/>
          </a:bodyPr>
          <a:lstStyle/>
          <a:p>
            <a:pPr>
              <a:lnSpc>
                <a:spcPts val="1190"/>
              </a:lnSpc>
            </a:pPr>
            <a:r>
              <a:rPr lang="en-US" sz="1400" dirty="0">
                <a:solidFill>
                  <a:srgbClr val="93A1B4"/>
                </a:solidFill>
                <a:latin typeface="IBM Plex Sans" pitchFamily="34" charset="0"/>
              </a:rPr>
              <a:t>Lisa Stuckless + Andy Barnes, IBM</a:t>
            </a:r>
          </a:p>
        </p:txBody>
      </p:sp>
      <p:sp>
        <p:nvSpPr>
          <p:cNvPr id="16" name="Shape 12"/>
          <p:cNvSpPr/>
          <p:nvPr/>
        </p:nvSpPr>
        <p:spPr>
          <a:xfrm>
            <a:off x="7893812" y="1463087"/>
            <a:ext cx="3454400" cy="1407557"/>
          </a:xfrm>
          <a:prstGeom prst="roundRect">
            <a:avLst>
              <a:gd name="adj" fmla="val 9306"/>
            </a:avLst>
          </a:prstGeom>
          <a:solidFill>
            <a:schemeClr val="tx1">
              <a:lumMod val="75000"/>
              <a:lumOff val="25000"/>
            </a:schemeClr>
          </a:solidFill>
          <a:ln/>
        </p:spPr>
        <p:txBody>
          <a:bodyPr/>
          <a:lstStyle/>
          <a:p>
            <a:endParaRPr lang="en-US" sz="2400">
              <a:solidFill>
                <a:schemeClr val="bg2">
                  <a:lumMod val="90000"/>
                </a:schemeClr>
              </a:solidFill>
              <a:latin typeface="Calibri" panose="020F0502020204030204"/>
            </a:endParaRPr>
          </a:p>
        </p:txBody>
      </p:sp>
      <p:sp>
        <p:nvSpPr>
          <p:cNvPr id="17" name="Shape 13"/>
          <p:cNvSpPr/>
          <p:nvPr/>
        </p:nvSpPr>
        <p:spPr>
          <a:xfrm>
            <a:off x="8020812" y="1566959"/>
            <a:ext cx="279400" cy="279400"/>
          </a:xfrm>
          <a:prstGeom prst="roundRect">
            <a:avLst>
              <a:gd name="adj" fmla="val 27273"/>
            </a:avLst>
          </a:prstGeom>
          <a:solidFill>
            <a:srgbClr val="EC4899"/>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8" name="Image 2" descr="Lightning"/>
          <p:cNvPicPr>
            <a:picLocks noChangeAspect="1"/>
          </p:cNvPicPr>
          <p:nvPr/>
        </p:nvPicPr>
        <p:blipFill>
          <a:blip r:embed="rId5"/>
          <a:srcRect/>
          <a:stretch/>
        </p:blipFill>
        <p:spPr>
          <a:xfrm>
            <a:off x="8090662" y="1636809"/>
            <a:ext cx="139700" cy="139700"/>
          </a:xfrm>
          <a:prstGeom prst="rect">
            <a:avLst/>
          </a:prstGeom>
        </p:spPr>
      </p:pic>
      <p:sp>
        <p:nvSpPr>
          <p:cNvPr id="20" name="Text 15"/>
          <p:cNvSpPr/>
          <p:nvPr/>
        </p:nvSpPr>
        <p:spPr>
          <a:xfrm>
            <a:off x="8020812" y="1969176"/>
            <a:ext cx="3296412" cy="176213"/>
          </a:xfrm>
          <a:prstGeom prst="rect">
            <a:avLst/>
          </a:prstGeom>
          <a:noFill/>
          <a:ln/>
        </p:spPr>
        <p:txBody>
          <a:bodyPr wrap="square" lIns="0" tIns="0" rIns="0" bIns="0" rtlCol="0" anchor="t">
            <a:no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1" i="0" u="none" strike="noStrike" kern="1200" cap="none" spc="0" normalizeH="0" baseline="0" noProof="0" dirty="0">
                <a:ln>
                  <a:noFill/>
                </a:ln>
                <a:solidFill>
                  <a:srgbClr val="EC4899"/>
                </a:solidFill>
                <a:effectLst/>
                <a:uLnTx/>
                <a:uFillTx/>
                <a:latin typeface="IBM Plex Sans" pitchFamily="34" charset="0"/>
                <a:ea typeface="IBM Plex Sans" pitchFamily="34" charset="-122"/>
                <a:cs typeface="IBM Plex Sans" pitchFamily="34" charset="-120"/>
              </a:rPr>
              <a:t>AI Lease Abstraction to Lease Accounting &amp; Compliance</a:t>
            </a:r>
            <a:endParaRPr kumimoji="0" lang="en-US" sz="1400" b="0" i="0" u="none" strike="noStrike" kern="1200" cap="none" spc="0" normalizeH="0" baseline="0" noProof="0" dirty="0">
              <a:ln>
                <a:noFill/>
              </a:ln>
              <a:solidFill>
                <a:srgbClr val="EC4899"/>
              </a:solidFill>
              <a:effectLst/>
              <a:uLnTx/>
              <a:uFillTx/>
              <a:latin typeface="Calibri" panose="020F0502020204030204"/>
              <a:ea typeface="+mn-ea"/>
              <a:cs typeface="+mn-cs"/>
            </a:endParaRPr>
          </a:p>
        </p:txBody>
      </p:sp>
      <p:sp>
        <p:nvSpPr>
          <p:cNvPr id="21" name="Text 16"/>
          <p:cNvSpPr/>
          <p:nvPr/>
        </p:nvSpPr>
        <p:spPr>
          <a:xfrm>
            <a:off x="8020813" y="2457119"/>
            <a:ext cx="2620684" cy="392539"/>
          </a:xfrm>
          <a:prstGeom prst="rect">
            <a:avLst/>
          </a:prstGeom>
          <a:noFill/>
          <a:ln/>
        </p:spPr>
        <p:txBody>
          <a:bodyPr wrap="square" lIns="0" tIns="0" rIns="0" bIns="0" rtlCol="0" anchor="t">
            <a:normAutofit lnSpcReduction="10000"/>
          </a:bodyPr>
          <a:lstStyle/>
          <a:p>
            <a:r>
              <a:rPr lang="en-US" sz="1400" dirty="0">
                <a:solidFill>
                  <a:srgbClr val="93A1B4"/>
                </a:solidFill>
                <a:latin typeface="IBM Plex Sans" pitchFamily="34" charset="0"/>
              </a:rPr>
              <a:t>Stephanie Neves, Arizona DOT  Andy Barnes, IBM</a:t>
            </a:r>
          </a:p>
        </p:txBody>
      </p:sp>
      <p:sp>
        <p:nvSpPr>
          <p:cNvPr id="22" name="Shape 17"/>
          <p:cNvSpPr/>
          <p:nvPr/>
        </p:nvSpPr>
        <p:spPr>
          <a:xfrm>
            <a:off x="781812" y="3024537"/>
            <a:ext cx="3454400" cy="1425055"/>
          </a:xfrm>
          <a:prstGeom prst="roundRect">
            <a:avLst>
              <a:gd name="adj" fmla="val 8176"/>
            </a:avLst>
          </a:prstGeom>
          <a:solidFill>
            <a:schemeClr val="tx1">
              <a:lumMod val="75000"/>
              <a:lumOff val="25000"/>
            </a:schemeClr>
          </a:solidFill>
          <a:ln/>
        </p:spPr>
        <p:txBody>
          <a:bodyPr/>
          <a:lstStyle/>
          <a:p>
            <a:endParaRPr lang="en-US" sz="2400" dirty="0">
              <a:solidFill>
                <a:schemeClr val="bg2">
                  <a:lumMod val="90000"/>
                </a:schemeClr>
              </a:solidFill>
              <a:latin typeface="Calibri" panose="020F0502020204030204"/>
            </a:endParaRPr>
          </a:p>
        </p:txBody>
      </p:sp>
      <p:sp>
        <p:nvSpPr>
          <p:cNvPr id="23" name="Shape 18"/>
          <p:cNvSpPr/>
          <p:nvPr/>
        </p:nvSpPr>
        <p:spPr>
          <a:xfrm>
            <a:off x="908812" y="3151538"/>
            <a:ext cx="279400" cy="279400"/>
          </a:xfrm>
          <a:prstGeom prst="roundRect">
            <a:avLst>
              <a:gd name="adj" fmla="val 27273"/>
            </a:avLst>
          </a:prstGeom>
          <a:solidFill>
            <a:srgbClr val="14B8A6"/>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24" name="Image 3" descr="Home"/>
          <p:cNvPicPr>
            <a:picLocks noChangeAspect="1"/>
          </p:cNvPicPr>
          <p:nvPr/>
        </p:nvPicPr>
        <p:blipFill>
          <a:blip r:embed="rId6"/>
          <a:srcRect/>
          <a:stretch/>
        </p:blipFill>
        <p:spPr>
          <a:xfrm>
            <a:off x="978662" y="3221388"/>
            <a:ext cx="139700" cy="139700"/>
          </a:xfrm>
          <a:prstGeom prst="rect">
            <a:avLst/>
          </a:prstGeom>
        </p:spPr>
      </p:pic>
      <p:sp>
        <p:nvSpPr>
          <p:cNvPr id="26" name="Text 20"/>
          <p:cNvSpPr/>
          <p:nvPr/>
        </p:nvSpPr>
        <p:spPr>
          <a:xfrm>
            <a:off x="908812" y="3557739"/>
            <a:ext cx="2987327" cy="218567"/>
          </a:xfrm>
          <a:prstGeom prst="rect">
            <a:avLst/>
          </a:prstGeom>
          <a:noFill/>
          <a:ln/>
        </p:spPr>
        <p:txBody>
          <a:bodyPr wrap="square" lIns="0" tIns="0" rIns="0" bIns="0" rtlCol="0" anchor="t">
            <a:noAutofit/>
          </a:bodyPr>
          <a:lstStyle/>
          <a:p>
            <a:r>
              <a:rPr lang="en-US" sz="1400" b="1" dirty="0">
                <a:solidFill>
                  <a:srgbClr val="14B8A6"/>
                </a:solidFill>
                <a:latin typeface="IBM Plex Sans" pitchFamily="34" charset="0"/>
              </a:rPr>
              <a:t>Hands-on Space Management Implementation</a:t>
            </a:r>
          </a:p>
        </p:txBody>
      </p:sp>
      <p:sp>
        <p:nvSpPr>
          <p:cNvPr id="27" name="Text 21"/>
          <p:cNvSpPr/>
          <p:nvPr/>
        </p:nvSpPr>
        <p:spPr>
          <a:xfrm>
            <a:off x="908812" y="4191337"/>
            <a:ext cx="3296412" cy="176477"/>
          </a:xfrm>
          <a:prstGeom prst="rect">
            <a:avLst/>
          </a:prstGeom>
          <a:noFill/>
          <a:ln/>
        </p:spPr>
        <p:txBody>
          <a:bodyPr wrap="square" lIns="0" tIns="0" rIns="0" bIns="0" rtlCol="0" anchor="t">
            <a:normAutofit/>
          </a:bodyPr>
          <a:lstStyle/>
          <a:p>
            <a:pPr>
              <a:lnSpc>
                <a:spcPts val="1190"/>
              </a:lnSpc>
            </a:pPr>
            <a:r>
              <a:rPr lang="en-US" sz="1400" dirty="0">
                <a:solidFill>
                  <a:srgbClr val="93A1B4"/>
                </a:solidFill>
                <a:latin typeface="IBM Plex Sans" pitchFamily="34" charset="0"/>
              </a:rPr>
              <a:t>Judith Kilthau, Llama</a:t>
            </a:r>
          </a:p>
        </p:txBody>
      </p:sp>
      <p:sp>
        <p:nvSpPr>
          <p:cNvPr id="28" name="Shape 22"/>
          <p:cNvSpPr/>
          <p:nvPr/>
        </p:nvSpPr>
        <p:spPr>
          <a:xfrm>
            <a:off x="4354830" y="3024537"/>
            <a:ext cx="3454400" cy="1408807"/>
          </a:xfrm>
          <a:prstGeom prst="roundRect">
            <a:avLst>
              <a:gd name="adj" fmla="val 8176"/>
            </a:avLst>
          </a:prstGeom>
          <a:solidFill>
            <a:schemeClr val="tx1">
              <a:lumMod val="75000"/>
              <a:lumOff val="25000"/>
            </a:schemeClr>
          </a:solidFill>
          <a:ln/>
        </p:spPr>
        <p:txBody>
          <a:bodyPr/>
          <a:lstStyle/>
          <a:p>
            <a:endParaRPr lang="en-US" sz="2400">
              <a:solidFill>
                <a:schemeClr val="bg2">
                  <a:lumMod val="90000"/>
                </a:schemeClr>
              </a:solidFill>
              <a:latin typeface="Calibri" panose="020F0502020204030204"/>
            </a:endParaRPr>
          </a:p>
        </p:txBody>
      </p:sp>
      <p:sp>
        <p:nvSpPr>
          <p:cNvPr id="29" name="Shape 23"/>
          <p:cNvSpPr/>
          <p:nvPr/>
        </p:nvSpPr>
        <p:spPr>
          <a:xfrm>
            <a:off x="4464812" y="3184429"/>
            <a:ext cx="279400" cy="279400"/>
          </a:xfrm>
          <a:prstGeom prst="roundRect">
            <a:avLst>
              <a:gd name="adj" fmla="val 27273"/>
            </a:avLst>
          </a:prstGeom>
          <a:solidFill>
            <a:srgbClr val="F2762E"/>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0" name="Image 4" descr="Activity"/>
          <p:cNvPicPr>
            <a:picLocks noChangeAspect="1"/>
          </p:cNvPicPr>
          <p:nvPr/>
        </p:nvPicPr>
        <p:blipFill>
          <a:blip r:embed="rId7"/>
          <a:srcRect/>
          <a:stretch/>
        </p:blipFill>
        <p:spPr>
          <a:xfrm>
            <a:off x="4534662" y="3254279"/>
            <a:ext cx="139700" cy="139700"/>
          </a:xfrm>
          <a:prstGeom prst="rect">
            <a:avLst/>
          </a:prstGeom>
        </p:spPr>
      </p:pic>
      <p:sp>
        <p:nvSpPr>
          <p:cNvPr id="32" name="Text 25"/>
          <p:cNvSpPr/>
          <p:nvPr/>
        </p:nvSpPr>
        <p:spPr>
          <a:xfrm>
            <a:off x="4464812" y="3565245"/>
            <a:ext cx="3296412" cy="466471"/>
          </a:xfrm>
          <a:prstGeom prst="rect">
            <a:avLst/>
          </a:prstGeom>
          <a:noFill/>
          <a:ln/>
        </p:spPr>
        <p:txBody>
          <a:bodyPr wrap="square" lIns="0" tIns="0" rIns="0" bIns="0" rtlCol="0" anchor="t">
            <a:normAutofit/>
          </a:bodyPr>
          <a:lstStyle/>
          <a:p>
            <a:pPr marL="0" marR="0" lvl="0" indent="0" algn="l" defTabSz="914400" rtl="0" eaLnBrk="1" fontAlgn="auto" latinLnBrk="0" hangingPunct="1">
              <a:spcBef>
                <a:spcPts val="0"/>
              </a:spcBef>
              <a:spcAft>
                <a:spcPts val="0"/>
              </a:spcAft>
              <a:buClrTx/>
              <a:buSzTx/>
              <a:buFontTx/>
              <a:buNone/>
              <a:tabLst/>
              <a:defRPr/>
            </a:pPr>
            <a:r>
              <a:rPr kumimoji="0" lang="en-US" sz="1400" b="1" i="0" u="none" strike="noStrike" kern="1200" cap="none" spc="0" normalizeH="0" baseline="0" noProof="0" dirty="0">
                <a:ln>
                  <a:noFill/>
                </a:ln>
                <a:solidFill>
                  <a:srgbClr val="F2762E"/>
                </a:solidFill>
                <a:effectLst/>
                <a:uLnTx/>
                <a:uFillTx/>
                <a:latin typeface="IBM Plex Sans" pitchFamily="34" charset="0"/>
                <a:ea typeface="IBM Plex Sans" pitchFamily="34" charset="-122"/>
                <a:cs typeface="IBM Plex Sans" pitchFamily="34" charset="-120"/>
              </a:rPr>
              <a:t>Introducing Event Management for Maximo</a:t>
            </a:r>
            <a:endParaRPr kumimoji="0" lang="en-US" sz="1400" b="0" i="0" u="none" strike="noStrike" kern="1200" cap="none" spc="0" normalizeH="0" baseline="0" noProof="0" dirty="0">
              <a:ln>
                <a:noFill/>
              </a:ln>
              <a:solidFill>
                <a:srgbClr val="F2762E"/>
              </a:solidFill>
              <a:effectLst/>
              <a:uLnTx/>
              <a:uFillTx/>
              <a:latin typeface="Calibri" panose="020F0502020204030204"/>
              <a:ea typeface="+mn-ea"/>
              <a:cs typeface="+mn-cs"/>
            </a:endParaRPr>
          </a:p>
        </p:txBody>
      </p:sp>
      <p:sp>
        <p:nvSpPr>
          <p:cNvPr id="33" name="Text 26"/>
          <p:cNvSpPr/>
          <p:nvPr/>
        </p:nvSpPr>
        <p:spPr>
          <a:xfrm>
            <a:off x="4447794" y="4191337"/>
            <a:ext cx="3296412" cy="176477"/>
          </a:xfrm>
          <a:prstGeom prst="rect">
            <a:avLst/>
          </a:prstGeom>
          <a:noFill/>
          <a:ln/>
        </p:spPr>
        <p:txBody>
          <a:bodyPr wrap="square" lIns="0" tIns="0" rIns="0" bIns="0" rtlCol="0" anchor="t">
            <a:normAutofit/>
          </a:bodyPr>
          <a:lstStyle/>
          <a:p>
            <a:pPr>
              <a:lnSpc>
                <a:spcPts val="1190"/>
              </a:lnSpc>
            </a:pPr>
            <a:r>
              <a:rPr lang="en-US" sz="1400" dirty="0">
                <a:solidFill>
                  <a:srgbClr val="93A1B4"/>
                </a:solidFill>
                <a:latin typeface="IBM Plex Sans" pitchFamily="34" charset="0"/>
              </a:rPr>
              <a:t>Ahren Lembke-Windler, Llama</a:t>
            </a:r>
          </a:p>
        </p:txBody>
      </p:sp>
      <p:sp>
        <p:nvSpPr>
          <p:cNvPr id="34" name="Shape 27"/>
          <p:cNvSpPr/>
          <p:nvPr/>
        </p:nvSpPr>
        <p:spPr>
          <a:xfrm>
            <a:off x="7893812" y="3057429"/>
            <a:ext cx="3454400" cy="1242616"/>
          </a:xfrm>
          <a:prstGeom prst="roundRect">
            <a:avLst>
              <a:gd name="adj" fmla="val 8176"/>
            </a:avLst>
          </a:prstGeom>
          <a:noFill/>
          <a:ln/>
        </p:spPr>
        <p:txBody>
          <a:bodyPr wrap="square" lIns="0" tIns="0" rIns="0" bIns="0" rtlCol="0" anchor="t">
            <a:normAutofit/>
          </a:bodyPr>
          <a:lstStyle/>
          <a:p>
            <a:pPr>
              <a:lnSpc>
                <a:spcPts val="1190"/>
              </a:lnSpc>
            </a:pPr>
            <a:endParaRPr lang="en-US" sz="1600">
              <a:solidFill>
                <a:srgbClr val="93A1B4"/>
              </a:solidFill>
              <a:latin typeface="IBM Plex Sans" pitchFamily="34" charset="0"/>
            </a:endParaRPr>
          </a:p>
        </p:txBody>
      </p:sp>
      <p:sp>
        <p:nvSpPr>
          <p:cNvPr id="35" name="Shape 28"/>
          <p:cNvSpPr/>
          <p:nvPr/>
        </p:nvSpPr>
        <p:spPr>
          <a:xfrm>
            <a:off x="8020812" y="3184429"/>
            <a:ext cx="279400" cy="279400"/>
          </a:xfrm>
          <a:prstGeom prst="roundRect">
            <a:avLst>
              <a:gd name="adj" fmla="val 27273"/>
            </a:avLst>
          </a:prstGeom>
          <a:solidFill>
            <a:srgbClr val="F5A623"/>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6" name="Image 5" descr="Link"/>
          <p:cNvPicPr>
            <a:picLocks noChangeAspect="1"/>
          </p:cNvPicPr>
          <p:nvPr/>
        </p:nvPicPr>
        <p:blipFill>
          <a:blip r:embed="rId8"/>
          <a:srcRect/>
          <a:stretch/>
        </p:blipFill>
        <p:spPr>
          <a:xfrm>
            <a:off x="8090662" y="3254279"/>
            <a:ext cx="139700" cy="139700"/>
          </a:xfrm>
          <a:prstGeom prst="rect">
            <a:avLst/>
          </a:prstGeom>
        </p:spPr>
      </p:pic>
      <p:sp>
        <p:nvSpPr>
          <p:cNvPr id="38" name="Text 30"/>
          <p:cNvSpPr/>
          <p:nvPr/>
        </p:nvSpPr>
        <p:spPr>
          <a:xfrm>
            <a:off x="8020812" y="3565429"/>
            <a:ext cx="3296412" cy="327025"/>
          </a:xfrm>
          <a:prstGeom prst="rect">
            <a:avLst/>
          </a:prstGeom>
          <a:noFill/>
          <a:ln/>
        </p:spPr>
        <p:txBody>
          <a:bodyPr wrap="square" lIns="0" tIns="0" rIns="0" bIns="0" rtlCol="0" anchor="t">
            <a:normAutofit fontScale="92500" lnSpcReduction="20000"/>
          </a:bodyPr>
          <a:lstStyle/>
          <a:p>
            <a:pPr marL="0" marR="0" lvl="0" indent="0" algn="l" defTabSz="914400" rtl="0" eaLnBrk="1" fontAlgn="auto" latinLnBrk="0" hangingPunct="1">
              <a:spcBef>
                <a:spcPts val="0"/>
              </a:spcBef>
              <a:spcAft>
                <a:spcPts val="0"/>
              </a:spcAft>
              <a:buClrTx/>
              <a:buSzTx/>
              <a:buFontTx/>
              <a:buNone/>
              <a:tabLst/>
              <a:defRPr/>
            </a:pPr>
            <a:r>
              <a:rPr kumimoji="0" lang="en-US" sz="1400" b="1" i="0" u="none" strike="noStrike" kern="1200" cap="none" spc="0" normalizeH="0" baseline="0" noProof="0" dirty="0">
                <a:ln>
                  <a:noFill/>
                </a:ln>
                <a:solidFill>
                  <a:srgbClr val="F5A623"/>
                </a:solidFill>
                <a:effectLst/>
                <a:uLnTx/>
                <a:uFillTx/>
                <a:latin typeface="IBM Plex Sans" pitchFamily="34" charset="0"/>
                <a:ea typeface="IBM Plex Sans" pitchFamily="34" charset="-122"/>
                <a:cs typeface="IBM Plex Sans" pitchFamily="34" charset="-120"/>
              </a:rPr>
              <a:t>Beyond The Bubble: Adjacent Solutions for Manage &amp; MREF</a:t>
            </a:r>
            <a:endParaRPr kumimoji="0" lang="en-US" sz="1400" b="0" i="0" u="none" strike="noStrike" kern="1200" cap="none" spc="0" normalizeH="0" baseline="0" noProof="0" dirty="0">
              <a:ln>
                <a:noFill/>
              </a:ln>
              <a:solidFill>
                <a:srgbClr val="F5A623"/>
              </a:solidFill>
              <a:effectLst/>
              <a:uLnTx/>
              <a:uFillTx/>
              <a:latin typeface="Calibri" panose="020F0502020204030204"/>
              <a:ea typeface="+mn-ea"/>
              <a:cs typeface="+mn-cs"/>
            </a:endParaRPr>
          </a:p>
        </p:txBody>
      </p:sp>
      <p:sp>
        <p:nvSpPr>
          <p:cNvPr id="39" name="Text 31"/>
          <p:cNvSpPr/>
          <p:nvPr/>
        </p:nvSpPr>
        <p:spPr>
          <a:xfrm>
            <a:off x="8020813" y="4120289"/>
            <a:ext cx="3296412" cy="176477"/>
          </a:xfrm>
          <a:prstGeom prst="rect">
            <a:avLst/>
          </a:prstGeom>
          <a:noFill/>
          <a:ln/>
        </p:spPr>
        <p:txBody>
          <a:bodyPr wrap="square" lIns="0" tIns="0" rIns="0" bIns="0" rtlCol="0" anchor="t">
            <a:normAutofit/>
          </a:bodyPr>
          <a:lstStyle/>
          <a:p>
            <a:pPr>
              <a:lnSpc>
                <a:spcPts val="1190"/>
              </a:lnSpc>
            </a:pPr>
            <a:r>
              <a:rPr lang="en-US" sz="1400" dirty="0">
                <a:solidFill>
                  <a:srgbClr val="93A1B4"/>
                </a:solidFill>
                <a:latin typeface="IBM Plex Sans" pitchFamily="34" charset="0"/>
              </a:rPr>
              <a:t>Lisa Stuckless, IBM</a:t>
            </a:r>
          </a:p>
        </p:txBody>
      </p:sp>
      <p:sp>
        <p:nvSpPr>
          <p:cNvPr id="40" name="Shape 32"/>
          <p:cNvSpPr/>
          <p:nvPr/>
        </p:nvSpPr>
        <p:spPr>
          <a:xfrm>
            <a:off x="785729" y="4615481"/>
            <a:ext cx="3454478" cy="1408807"/>
          </a:xfrm>
          <a:prstGeom prst="roundRect">
            <a:avLst>
              <a:gd name="adj" fmla="val 9306"/>
            </a:avLst>
          </a:prstGeom>
          <a:solidFill>
            <a:srgbClr val="404040"/>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Shape 33"/>
          <p:cNvSpPr/>
          <p:nvPr/>
        </p:nvSpPr>
        <p:spPr>
          <a:xfrm>
            <a:off x="943795" y="4690342"/>
            <a:ext cx="279400" cy="279400"/>
          </a:xfrm>
          <a:prstGeom prst="roundRect">
            <a:avLst>
              <a:gd name="adj" fmla="val 27273"/>
            </a:avLst>
          </a:prstGeom>
          <a:solidFill>
            <a:srgbClr val="38BDF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42" name="Image 6" descr="Tool"/>
          <p:cNvPicPr>
            <a:picLocks noChangeAspect="1"/>
          </p:cNvPicPr>
          <p:nvPr/>
        </p:nvPicPr>
        <p:blipFill>
          <a:blip r:embed="rId9"/>
          <a:srcRect/>
          <a:stretch/>
        </p:blipFill>
        <p:spPr>
          <a:xfrm>
            <a:off x="1013645" y="4759409"/>
            <a:ext cx="139700" cy="139700"/>
          </a:xfrm>
          <a:prstGeom prst="rect">
            <a:avLst/>
          </a:prstGeom>
        </p:spPr>
      </p:pic>
      <p:sp>
        <p:nvSpPr>
          <p:cNvPr id="44" name="Text 35"/>
          <p:cNvSpPr/>
          <p:nvPr/>
        </p:nvSpPr>
        <p:spPr>
          <a:xfrm>
            <a:off x="931161" y="5088328"/>
            <a:ext cx="3106486" cy="381692"/>
          </a:xfrm>
          <a:prstGeom prst="rect">
            <a:avLst/>
          </a:prstGeom>
          <a:noFill/>
          <a:ln/>
        </p:spPr>
        <p:txBody>
          <a:bodyPr wrap="square" lIns="0" tIns="0" rIns="0" bIns="0" rtlCol="0" anchor="t">
            <a:normAutofit fontScale="92500" lnSpcReduction="10000"/>
          </a:bodyPr>
          <a:lstStyle/>
          <a:p>
            <a:pPr marL="0" marR="0" lvl="0" indent="0" algn="l" defTabSz="914400" rtl="0" eaLnBrk="1" fontAlgn="auto" latinLnBrk="0" hangingPunct="1">
              <a:spcBef>
                <a:spcPts val="0"/>
              </a:spcBef>
              <a:spcAft>
                <a:spcPts val="0"/>
              </a:spcAft>
              <a:buClrTx/>
              <a:buSzTx/>
              <a:buFontTx/>
              <a:buNone/>
              <a:tabLst/>
              <a:defRPr/>
            </a:pPr>
            <a:r>
              <a:rPr kumimoji="0" lang="en-US" sz="1400" b="1" i="0" u="none" strike="noStrike" kern="1200" cap="none" spc="0" normalizeH="0" baseline="0" noProof="0" dirty="0">
                <a:ln>
                  <a:noFill/>
                </a:ln>
                <a:solidFill>
                  <a:srgbClr val="38BDF8"/>
                </a:solidFill>
                <a:effectLst/>
                <a:uLnTx/>
                <a:uFillTx/>
                <a:latin typeface="IBM Plex Sans" pitchFamily="34" charset="0"/>
                <a:ea typeface="IBM Plex Sans" pitchFamily="34" charset="-122"/>
                <a:cs typeface="IBM Plex Sans" pitchFamily="34" charset="-120"/>
              </a:rPr>
              <a:t>Making Condition Assessment Actually Work</a:t>
            </a:r>
            <a:endParaRPr kumimoji="0" lang="en-US" sz="1400" b="0" i="0" u="none" strike="noStrike" kern="1200" cap="none" spc="0" normalizeH="0" baseline="0" noProof="0" dirty="0">
              <a:ln>
                <a:noFill/>
              </a:ln>
              <a:solidFill>
                <a:srgbClr val="38BDF8"/>
              </a:solidFill>
              <a:effectLst/>
              <a:uLnTx/>
              <a:uFillTx/>
              <a:latin typeface="Calibri" panose="020F0502020204030204"/>
              <a:ea typeface="+mn-ea"/>
              <a:cs typeface="+mn-cs"/>
            </a:endParaRPr>
          </a:p>
        </p:txBody>
      </p:sp>
      <p:sp>
        <p:nvSpPr>
          <p:cNvPr id="45" name="Text 36"/>
          <p:cNvSpPr/>
          <p:nvPr/>
        </p:nvSpPr>
        <p:spPr>
          <a:xfrm>
            <a:off x="943795" y="5744888"/>
            <a:ext cx="3296412" cy="17647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19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93A1B4"/>
                </a:solidFill>
                <a:effectLst/>
                <a:uLnTx/>
                <a:uFillTx/>
                <a:latin typeface="IBM Plex Sans" pitchFamily="34" charset="0"/>
                <a:ea typeface="IBM Plex Sans" pitchFamily="34" charset="-122"/>
                <a:cs typeface="IBM Plex Sans" pitchFamily="34" charset="-120"/>
              </a:rPr>
              <a:t>Felipe Waterwall, AWS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Text 37"/>
          <p:cNvSpPr/>
          <p:nvPr/>
        </p:nvSpPr>
        <p:spPr>
          <a:xfrm>
            <a:off x="812800" y="6256074"/>
            <a:ext cx="1080823" cy="220927"/>
          </a:xfrm>
          <a:prstGeom prst="rect">
            <a:avLst/>
          </a:prstGeom>
          <a:noFill/>
          <a:ln/>
        </p:spPr>
        <p:txBody>
          <a:bodyPr wrap="square" lIns="0" tIns="0" rIns="0" bIns="0" rtlCol="0" anchor="t">
            <a:normAutofit/>
          </a:bodyPr>
          <a:lstStyle/>
          <a:p>
            <a:pPr marL="0" marR="0" lvl="0" indent="0" algn="l" defTabSz="914400" rtl="0" eaLnBrk="1" fontAlgn="auto" latinLnBrk="0" hangingPunct="1">
              <a:lnSpc>
                <a:spcPts val="154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C6B80"/>
                </a:solidFill>
                <a:effectLst/>
                <a:uLnTx/>
                <a:uFillTx/>
                <a:latin typeface="IBM Plex Sans" pitchFamily="34" charset="0"/>
                <a:ea typeface="IBM Plex Sans" pitchFamily="34" charset="-122"/>
                <a:cs typeface="IBM Plex Sans" pitchFamily="34" charset="-120"/>
              </a:rPr>
              <a:t>MAXCON™ 2027</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25446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1729F205-CDCC-EC4E-AADA-E3D37369AE1E}">
  <we:reference id="WA200010001" version="1.0.0.1" store="Omex" storeType="OMEX"/>
  <we:alternateReferences>
    <we:reference id="WA200010001" version="1.0.0.1" store="WA200010001" storeType="OMEX"/>
  </we:alternateReferences>
  <we:properties>
    <we:property name="claude.fileId" value="&quot;9f0d860b-59f8-4019-b864-384172139c1a&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870</TotalTime>
  <Words>1089</Words>
  <Application>Microsoft Macintosh PowerPoint</Application>
  <PresentationFormat>Widescreen</PresentationFormat>
  <Paragraphs>164</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Arial</vt:lpstr>
      <vt:lpstr>Calibri</vt:lpstr>
      <vt:lpstr>IBM Plex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MAXCON TRIRIGA to MREF Webinar</dc:title>
  <dc:subject>PptxGenJS Presentation</dc:subject>
  <dc:creator>PptxGenJS</dc:creator>
  <cp:lastModifiedBy>Scott Geller</cp:lastModifiedBy>
  <cp:revision>35</cp:revision>
  <dcterms:created xsi:type="dcterms:W3CDTF">2026-09-25T17:48:51Z</dcterms:created>
  <dcterms:modified xsi:type="dcterms:W3CDTF">2026-10-02T13:24:13Z</dcterms:modified>
</cp:coreProperties>
</file>